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Century Gothic"/>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ijZeMJksGhPsjjEhR0T2Jp3uno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enturyGothic-bold.fntdata"/><Relationship Id="rId10" Type="http://schemas.openxmlformats.org/officeDocument/2006/relationships/font" Target="fonts/CenturyGothic-regular.fntdata"/><Relationship Id="rId13" Type="http://schemas.openxmlformats.org/officeDocument/2006/relationships/font" Target="fonts/CenturyGothic-boldItalic.fntdata"/><Relationship Id="rId12"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FF"/>
              </a:buClr>
              <a:buSzPts val="1200"/>
              <a:buFont typeface="Calibri"/>
              <a:buNone/>
            </a:pPr>
            <a:r>
              <a:rPr lang="en-US" sz="1200">
                <a:solidFill>
                  <a:srgbClr val="0000FF"/>
                </a:solidFill>
              </a:rPr>
              <a:t>STUDENTS: Click “Present” in the top right corner to get started!</a:t>
            </a:r>
            <a:endParaRPr/>
          </a:p>
          <a:p>
            <a:pPr indent="0" lvl="0" marL="0" rtl="0" algn="l">
              <a:lnSpc>
                <a:spcPct val="100000"/>
              </a:lnSpc>
              <a:spcBef>
                <a:spcPts val="0"/>
              </a:spcBef>
              <a:spcAft>
                <a:spcPts val="0"/>
              </a:spcAft>
              <a:buClr>
                <a:schemeClr val="dk1"/>
              </a:buClr>
              <a:buSzPts val="1200"/>
              <a:buFont typeface="Calibri"/>
              <a:buNone/>
            </a:pPr>
            <a:r>
              <a:t/>
            </a:r>
            <a:endParaRPr sz="1200">
              <a:solidFill>
                <a:srgbClr val="0000FF"/>
              </a:solidFill>
            </a:endParaRPr>
          </a:p>
          <a:p>
            <a:pPr indent="0" lvl="0" marL="0" rtl="0" algn="l">
              <a:lnSpc>
                <a:spcPct val="100000"/>
              </a:lnSpc>
              <a:spcBef>
                <a:spcPts val="0"/>
              </a:spcBef>
              <a:spcAft>
                <a:spcPts val="0"/>
              </a:spcAft>
              <a:buClr>
                <a:srgbClr val="0000FF"/>
              </a:buClr>
              <a:buSzPts val="1200"/>
              <a:buFont typeface="Calibri"/>
              <a:buNone/>
            </a:pPr>
            <a:r>
              <a:rPr lang="en-US" sz="1200">
                <a:solidFill>
                  <a:srgbClr val="0000FF"/>
                </a:solidFill>
              </a:rPr>
              <a:t>TEACHERS: See the slide notes on each page for some context and additional ideas for how to implement and use these with your students. Please note: In advance of distributing this to students, please make sure you have instructed all of them to create an Upstander Journal (a physical or electronic place to store their notes, reflections, and ideas). The Upstander Journal will be referenced multiple times throughout all of the activity sets.</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TEACHERS: If students are having difficulty with this term, have them break it down. Instead of focusing on the word “upstander” – what does it mean to “stand up” for some something?</a:t>
            </a:r>
            <a:endParaRPr/>
          </a:p>
        </p:txBody>
      </p:sp>
      <p:sp>
        <p:nvSpPr>
          <p:cNvPr id="97" name="Google Shape;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TEACHERS: The character strengths chart is linked here in case students need to reference it. Be sure to establish Upstander Journal protocols and expectations before getting into this lesson. Given the demands of virtual learning, it could be good to have some sort of digital reporting process in place so students can share their ideas with you!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5" name="Google Shape;10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0" lang="en-US" sz="1200">
                <a:solidFill>
                  <a:schemeClr val="dk1"/>
                </a:solidFill>
                <a:latin typeface="Calibri"/>
                <a:ea typeface="Calibri"/>
                <a:cs typeface="Calibri"/>
                <a:sym typeface="Calibri"/>
              </a:rPr>
              <a:t>TEACHERS: This is a great opportunity to make connections to your content area by using these same questions to highlight historical or present-day figures that you already highlight in your class. Consider using a slightly modified set of these same questions to build the concept that “upstanders” come in all shapes, sizes, and walks of life. You could use these same questions to learn about Alfred Nobel in Science, Dave Eggers in English, or Malala Yousafzai in Social Studies. Identify your own examples in your curriculum and use the actual language of ”upstander” to build the connection.</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0" lang="en-US" sz="1200">
                <a:solidFill>
                  <a:schemeClr val="dk1"/>
                </a:solidFill>
                <a:latin typeface="Calibri"/>
                <a:ea typeface="Calibri"/>
                <a:cs typeface="Calibri"/>
                <a:sym typeface="Calibri"/>
              </a:rPr>
              <a:t>TEACHERS: Decide in advance how you want students to share this with you. Here are three ideas:</a:t>
            </a:r>
            <a:br>
              <a:rPr i="0" lang="en-US" sz="1200">
                <a:solidFill>
                  <a:schemeClr val="dk1"/>
                </a:solidFill>
                <a:latin typeface="Calibri"/>
                <a:ea typeface="Calibri"/>
                <a:cs typeface="Calibri"/>
                <a:sym typeface="Calibri"/>
              </a:rPr>
            </a:br>
            <a:r>
              <a:rPr i="0" lang="en-US" sz="1200">
                <a:solidFill>
                  <a:schemeClr val="dk1"/>
                </a:solidFill>
                <a:latin typeface="Calibri"/>
                <a:ea typeface="Calibri"/>
                <a:cs typeface="Calibri"/>
                <a:sym typeface="Calibri"/>
              </a:rPr>
              <a:t>1. If you use an online learning management system like Google Classroom you could create an assignment there, </a:t>
            </a:r>
            <a:endParaRPr/>
          </a:p>
          <a:p>
            <a:pPr indent="0" lvl="0" marL="0" rtl="0" algn="l">
              <a:lnSpc>
                <a:spcPct val="100000"/>
              </a:lnSpc>
              <a:spcBef>
                <a:spcPts val="0"/>
              </a:spcBef>
              <a:spcAft>
                <a:spcPts val="0"/>
              </a:spcAft>
              <a:buSzPts val="1400"/>
              <a:buNone/>
            </a:pPr>
            <a:r>
              <a:rPr i="0" lang="en-US" sz="1200">
                <a:solidFill>
                  <a:schemeClr val="dk1"/>
                </a:solidFill>
                <a:latin typeface="Calibri"/>
                <a:ea typeface="Calibri"/>
                <a:cs typeface="Calibri"/>
                <a:sym typeface="Calibri"/>
              </a:rPr>
              <a:t>2. You could have students email you their creations (as digital files or picture attachments), or </a:t>
            </a:r>
            <a:endParaRPr/>
          </a:p>
          <a:p>
            <a:pPr indent="0" lvl="0" marL="0" rtl="0" algn="l">
              <a:lnSpc>
                <a:spcPct val="100000"/>
              </a:lnSpc>
              <a:spcBef>
                <a:spcPts val="0"/>
              </a:spcBef>
              <a:spcAft>
                <a:spcPts val="0"/>
              </a:spcAft>
              <a:buSzPts val="1400"/>
              <a:buNone/>
            </a:pPr>
            <a:r>
              <a:rPr i="0" lang="en-US" sz="1200">
                <a:solidFill>
                  <a:schemeClr val="dk1"/>
                </a:solidFill>
                <a:latin typeface="Calibri"/>
                <a:ea typeface="Calibri"/>
                <a:cs typeface="Calibri"/>
                <a:sym typeface="Calibri"/>
              </a:rPr>
              <a:t>3. You could have them share during a live class session</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 name="Google Shape;27;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 name="Google Shape;29;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6000"/>
              <a:buFont typeface="Verdan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F3F3F"/>
              </a:buClr>
              <a:buSzPts val="2400"/>
              <a:buNone/>
              <a:defRPr sz="2400"/>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6000"/>
              <a:buFont typeface="Verdan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3F3F3F"/>
              </a:buClr>
              <a:buSzPts val="3200"/>
              <a:buFont typeface="Arial"/>
              <a:buNone/>
              <a:defRPr b="0" i="0" sz="3200" u="none" cap="none" strike="noStrike">
                <a:solidFill>
                  <a:srgbClr val="3F3F3F"/>
                </a:solidFill>
                <a:latin typeface="Verdana"/>
                <a:ea typeface="Verdana"/>
                <a:cs typeface="Verdana"/>
                <a:sym typeface="Verdana"/>
              </a:defRPr>
            </a:lvl1pPr>
            <a:lvl2pPr lvl="1" marR="0" rtl="0" algn="l">
              <a:lnSpc>
                <a:spcPct val="90000"/>
              </a:lnSpc>
              <a:spcBef>
                <a:spcPts val="500"/>
              </a:spcBef>
              <a:spcAft>
                <a:spcPts val="0"/>
              </a:spcAft>
              <a:buClr>
                <a:srgbClr val="3F3F3F"/>
              </a:buClr>
              <a:buSzPts val="2800"/>
              <a:buFont typeface="Arial"/>
              <a:buNone/>
              <a:defRPr b="0" i="0" sz="2800" u="none" cap="none" strike="noStrike">
                <a:solidFill>
                  <a:srgbClr val="3F3F3F"/>
                </a:solidFill>
                <a:latin typeface="Verdana"/>
                <a:ea typeface="Verdana"/>
                <a:cs typeface="Verdana"/>
                <a:sym typeface="Verdana"/>
              </a:defRPr>
            </a:lvl2pPr>
            <a:lvl3pPr lvl="2" marR="0" rtl="0" algn="l">
              <a:lnSpc>
                <a:spcPct val="90000"/>
              </a:lnSpc>
              <a:spcBef>
                <a:spcPts val="500"/>
              </a:spcBef>
              <a:spcAft>
                <a:spcPts val="0"/>
              </a:spcAft>
              <a:buClr>
                <a:srgbClr val="3F3F3F"/>
              </a:buClr>
              <a:buSzPts val="2400"/>
              <a:buFont typeface="Arial"/>
              <a:buNone/>
              <a:defRPr b="0" i="0" sz="2400" u="none" cap="none" strike="noStrike">
                <a:solidFill>
                  <a:srgbClr val="3F3F3F"/>
                </a:solidFill>
                <a:latin typeface="Verdana"/>
                <a:ea typeface="Verdana"/>
                <a:cs typeface="Verdana"/>
                <a:sym typeface="Verdana"/>
              </a:defRPr>
            </a:lvl3pPr>
            <a:lvl4pPr lvl="3"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Verdana"/>
                <a:ea typeface="Verdana"/>
                <a:cs typeface="Verdana"/>
                <a:sym typeface="Verdana"/>
              </a:defRPr>
            </a:lvl4pPr>
            <a:lvl5pPr lvl="4"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Verdana"/>
                <a:ea typeface="Verdana"/>
                <a:cs typeface="Verdana"/>
                <a:sym typeface="Verdan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68" name="Google Shape;68;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F3F3F"/>
              </a:buClr>
              <a:buSzPts val="4400"/>
              <a:buFont typeface="Verdana"/>
              <a:buNone/>
              <a:defRPr b="0" i="0" sz="4400" u="none" cap="none" strike="noStrike">
                <a:solidFill>
                  <a:srgbClr val="3F3F3F"/>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Verdana"/>
                <a:ea typeface="Verdana"/>
                <a:cs typeface="Verdana"/>
                <a:sym typeface="Verdana"/>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Verdana"/>
                <a:ea typeface="Verdana"/>
                <a:cs typeface="Verdana"/>
                <a:sym typeface="Verdana"/>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Verdana"/>
                <a:ea typeface="Verdana"/>
                <a:cs typeface="Verdana"/>
                <a:sym typeface="Verdana"/>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Verdana"/>
                <a:ea typeface="Verdana"/>
                <a:cs typeface="Verdana"/>
                <a:sym typeface="Verdana"/>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slide" Target="/ppt/slides/slide2.xml"/><Relationship Id="rId5" Type="http://schemas.openxmlformats.org/officeDocument/2006/relationships/slide" Target="/ppt/slides/slide3.xml"/><Relationship Id="rId6" Type="http://schemas.openxmlformats.org/officeDocument/2006/relationships/slide" Target="/ppt/slides/slide5.xml"/><Relationship Id="rId7" Type="http://schemas.openxmlformats.org/officeDocument/2006/relationships/slide" Target="/ppt/slid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slide" Target="/ppt/slid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slide" Target="/ppt/slides/slide3.xml"/><Relationship Id="rId5" Type="http://schemas.openxmlformats.org/officeDocument/2006/relationships/hyperlink" Target="https://www.dropbox.com/s/4tllx4oj6mj804m/24-Character%20Strengths%20Chart%20Mayerson%20Academy%20VIEW%20ONLY.pdf?dl=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slide" Target="/ppt/slides/slide4.xml"/><Relationship Id="rId5" Type="http://schemas.openxmlformats.org/officeDocument/2006/relationships/hyperlink" Target="https://vimeo.com/465472941/e1f662b2e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slide" Target="/ppt/slides/slide5.xml"/><Relationship Id="rId5" Type="http://schemas.openxmlformats.org/officeDocument/2006/relationships/hyperlink" Target="http://pixton.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a:hlinkClick action="ppaction://hlinkshowjump?jump=firstslide"/>
          </p:cNvPr>
          <p:cNvSpPr/>
          <p:nvPr/>
        </p:nvSpPr>
        <p:spPr>
          <a:xfrm>
            <a:off x="-80866" y="-79311"/>
            <a:ext cx="12353731" cy="70166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 name="Google Shape;90;p1">
            <a:hlinkClick action="ppaction://hlinkshowjump?jump=firstslide"/>
          </p:cNvPr>
          <p:cNvSpPr/>
          <p:nvPr/>
        </p:nvSpPr>
        <p:spPr>
          <a:xfrm>
            <a:off x="10618237" y="101081"/>
            <a:ext cx="1424474"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 name="Google Shape;91;p1">
            <a:hlinkClick action="ppaction://hlinksldjump" r:id="rId4"/>
          </p:cNvPr>
          <p:cNvSpPr/>
          <p:nvPr/>
        </p:nvSpPr>
        <p:spPr>
          <a:xfrm>
            <a:off x="264366" y="2922036"/>
            <a:ext cx="2142931"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 name="Google Shape;92;p1">
            <a:hlinkClick action="ppaction://hlinksldjump" r:id="rId5"/>
          </p:cNvPr>
          <p:cNvSpPr/>
          <p:nvPr/>
        </p:nvSpPr>
        <p:spPr>
          <a:xfrm>
            <a:off x="2908040" y="2922036"/>
            <a:ext cx="2142931"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3" name="Google Shape;93;p1">
            <a:hlinkClick action="ppaction://hlinksldjump" r:id="rId6"/>
          </p:cNvPr>
          <p:cNvSpPr/>
          <p:nvPr/>
        </p:nvSpPr>
        <p:spPr>
          <a:xfrm>
            <a:off x="2908040" y="4604656"/>
            <a:ext cx="2142931"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 name="Google Shape;94;p1">
            <a:hlinkClick action="ppaction://hlinksldjump" r:id="rId7"/>
          </p:cNvPr>
          <p:cNvSpPr/>
          <p:nvPr/>
        </p:nvSpPr>
        <p:spPr>
          <a:xfrm>
            <a:off x="342122" y="4604655"/>
            <a:ext cx="2142931"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5">
            <a:hlinkClick action="ppaction://hlinkshowjump?jump=firstslide"/>
          </p:cNvPr>
          <p:cNvSpPr/>
          <p:nvPr/>
        </p:nvSpPr>
        <p:spPr>
          <a:xfrm>
            <a:off x="10618237" y="101081"/>
            <a:ext cx="1424474"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 name="Google Shape;100;p5">
            <a:hlinkClick action="ppaction://hlinksldjump" r:id="rId4"/>
          </p:cNvPr>
          <p:cNvSpPr/>
          <p:nvPr/>
        </p:nvSpPr>
        <p:spPr>
          <a:xfrm>
            <a:off x="-80866" y="-79311"/>
            <a:ext cx="12353731" cy="70166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 name="Google Shape;101;p5">
            <a:hlinkClick action="ppaction://hlinkshowjump?jump=firstslide"/>
          </p:cNvPr>
          <p:cNvSpPr/>
          <p:nvPr/>
        </p:nvSpPr>
        <p:spPr>
          <a:xfrm>
            <a:off x="10618237" y="101080"/>
            <a:ext cx="1424474"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
            <a:hlinkClick action="ppaction://hlinksldjump" r:id="rId4"/>
          </p:cNvPr>
          <p:cNvSpPr/>
          <p:nvPr/>
        </p:nvSpPr>
        <p:spPr>
          <a:xfrm>
            <a:off x="-80866" y="-79311"/>
            <a:ext cx="12353731" cy="70166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2">
            <a:hlinkClick action="ppaction://hlinkshowjump?jump=firstslide"/>
          </p:cNvPr>
          <p:cNvSpPr/>
          <p:nvPr/>
        </p:nvSpPr>
        <p:spPr>
          <a:xfrm>
            <a:off x="10618237" y="101080"/>
            <a:ext cx="1424474"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p2">
            <a:hlinkClick action="ppaction://hlinkshowjump?jump=firstslide"/>
          </p:cNvPr>
          <p:cNvSpPr/>
          <p:nvPr/>
        </p:nvSpPr>
        <p:spPr>
          <a:xfrm>
            <a:off x="10618237" y="101080"/>
            <a:ext cx="1424474"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 name="Google Shape;110;p2">
            <a:hlinkClick r:id="rId5"/>
          </p:cNvPr>
          <p:cNvSpPr/>
          <p:nvPr/>
        </p:nvSpPr>
        <p:spPr>
          <a:xfrm>
            <a:off x="6844004" y="2536371"/>
            <a:ext cx="863082" cy="10263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4">
            <a:hlinkClick action="ppaction://hlinksldjump" r:id="rId4"/>
          </p:cNvPr>
          <p:cNvSpPr/>
          <p:nvPr/>
        </p:nvSpPr>
        <p:spPr>
          <a:xfrm>
            <a:off x="-161741" y="-79311"/>
            <a:ext cx="12353700" cy="7016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7" name="Google Shape;117;p4">
            <a:hlinkClick action="ppaction://hlinkshowjump?jump=firstslide"/>
          </p:cNvPr>
          <p:cNvSpPr/>
          <p:nvPr/>
        </p:nvSpPr>
        <p:spPr>
          <a:xfrm>
            <a:off x="10618237" y="101080"/>
            <a:ext cx="1424474"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 name="Google Shape;118;p4">
            <a:hlinkClick r:id="rId5"/>
          </p:cNvPr>
          <p:cNvSpPr/>
          <p:nvPr/>
        </p:nvSpPr>
        <p:spPr>
          <a:xfrm>
            <a:off x="5852160" y="2514600"/>
            <a:ext cx="5974080" cy="333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3">
            <a:hlinkClick action="ppaction://hlinksldjump" r:id="rId4"/>
          </p:cNvPr>
          <p:cNvSpPr/>
          <p:nvPr/>
        </p:nvSpPr>
        <p:spPr>
          <a:xfrm>
            <a:off x="0" y="0"/>
            <a:ext cx="12273000" cy="693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p3">
            <a:hlinkClick action="ppaction://hlinkshowjump?jump=firstslide"/>
          </p:cNvPr>
          <p:cNvSpPr/>
          <p:nvPr/>
        </p:nvSpPr>
        <p:spPr>
          <a:xfrm>
            <a:off x="10618237" y="101080"/>
            <a:ext cx="1424474" cy="1214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6" name="Google Shape;126;p3">
            <a:hlinkClick r:id="rId5"/>
          </p:cNvPr>
          <p:cNvSpPr/>
          <p:nvPr/>
        </p:nvSpPr>
        <p:spPr>
          <a:xfrm>
            <a:off x="10254953" y="4264351"/>
            <a:ext cx="1213503" cy="30764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2020-07-09T12:06:07Z</dcterms:created>
  <dc:creator>Indi Ekanayake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0x010100566B3D0246443742ABECC721A229A7B2</vt:lpwstr>
  </property>
</Properties>
</file>