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Economica"/>
      <p:regular r:id="rId31"/>
      <p:bold r:id="rId32"/>
      <p:italic r:id="rId33"/>
      <p:boldItalic r:id="rId34"/>
    </p:embeddedFont>
    <p:embeddedFont>
      <p:font typeface="Libre Franklin Black"/>
      <p:bold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1" roundtripDataSignature="AMtx7mgI4g+Ra9Vvrbx8KVq7oKgi7Rcn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conomic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Economica-italic.fntdata"/><Relationship Id="rId10" Type="http://schemas.openxmlformats.org/officeDocument/2006/relationships/slide" Target="slides/slide5.xml"/><Relationship Id="rId32" Type="http://schemas.openxmlformats.org/officeDocument/2006/relationships/font" Target="fonts/Economica-bold.fntdata"/><Relationship Id="rId13" Type="http://schemas.openxmlformats.org/officeDocument/2006/relationships/slide" Target="slides/slide8.xml"/><Relationship Id="rId35" Type="http://schemas.openxmlformats.org/officeDocument/2006/relationships/font" Target="fonts/LibreFranklinBlack-bold.fntdata"/><Relationship Id="rId12" Type="http://schemas.openxmlformats.org/officeDocument/2006/relationships/slide" Target="slides/slide7.xml"/><Relationship Id="rId34" Type="http://schemas.openxmlformats.org/officeDocument/2006/relationships/font" Target="fonts/Economica-boldItalic.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LibreFranklinBlack-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urier-journal.com/story/news/politics/2021/08/26/rep-thomas-massie-compared-vaccine-mandates-holocaust-twitter/5603986001/" TargetMode="External"/><Relationship Id="rId3" Type="http://schemas.openxmlformats.org/officeDocument/2006/relationships/hyperlink" Target="https://www.fox19.com/2020/03/06/anti-semitic-graffiti-found-oakley-madisonville-overpas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AutoNum type="arabicPeriod"/>
            </a:pPr>
            <a:r>
              <a:rPr b="0" i="0" lang="en" sz="1100" u="none" strike="noStrike">
                <a:solidFill>
                  <a:srgbClr val="000000"/>
                </a:solidFill>
                <a:latin typeface="Arial"/>
                <a:ea typeface="Arial"/>
                <a:cs typeface="Arial"/>
                <a:sym typeface="Arial"/>
              </a:rPr>
              <a:t>This picture was taken in April 2020 at the Ohio Statehouse. People were protesting the stay-at-home order. The sign reads, “The Real Plague,” with a rat that has a Star of David on it. Throughout history, Jews have been identified as animals that need to be eradicated. This sign is making it clear that the real problem is not the COVID-19 crisis, but the Jews in society. At the time, the Ohio Director of Health was a Jewish woman. </a:t>
            </a:r>
            <a:endParaRPr/>
          </a:p>
          <a:p>
            <a:pPr indent="-298450" lvl="0" marL="457200" marR="0" rtl="0" algn="l">
              <a:lnSpc>
                <a:spcPct val="100000"/>
              </a:lnSpc>
              <a:spcBef>
                <a:spcPts val="0"/>
              </a:spcBef>
              <a:spcAft>
                <a:spcPts val="0"/>
              </a:spcAft>
              <a:buClr>
                <a:srgbClr val="000000"/>
              </a:buClr>
              <a:buSzPts val="1100"/>
              <a:buFont typeface="Arial"/>
              <a:buAutoNum type="arabicPeriod"/>
            </a:pPr>
            <a:r>
              <a:rPr b="0" i="0" lang="en" sz="1100" u="none" strike="noStrike">
                <a:solidFill>
                  <a:srgbClr val="000000"/>
                </a:solidFill>
                <a:latin typeface="Arial"/>
                <a:ea typeface="Arial"/>
                <a:cs typeface="Arial"/>
                <a:sym typeface="Arial"/>
              </a:rPr>
              <a:t>This tweet is from Thomas Massie, a member of the House of Representatives from Northern Kentucky, in August 2021. Tattoos were put on prisoners at the Auschwitz concentration camp during the Holocaust. Here is </a:t>
            </a:r>
            <a:r>
              <a:rPr b="0" i="0" lang="en" sz="1100" u="sng" strike="noStrike">
                <a:solidFill>
                  <a:srgbClr val="2200CC"/>
                </a:solidFill>
                <a:latin typeface="Arial"/>
                <a:ea typeface="Arial"/>
                <a:cs typeface="Arial"/>
                <a:sym typeface="Arial"/>
                <a:hlinkClick r:id="rId2">
                  <a:extLst>
                    <a:ext uri="{A12FA001-AC4F-418D-AE19-62706E023703}">
                      <ahyp:hlinkClr val="tx"/>
                    </a:ext>
                  </a:extLst>
                </a:hlinkClick>
              </a:rPr>
              <a:t>article </a:t>
            </a:r>
            <a:r>
              <a:rPr b="0" i="0" lang="en" sz="1100" u="none" strike="noStrike">
                <a:solidFill>
                  <a:srgbClr val="000000"/>
                </a:solidFill>
                <a:latin typeface="Arial"/>
                <a:ea typeface="Arial"/>
                <a:cs typeface="Arial"/>
                <a:sym typeface="Arial"/>
              </a:rPr>
              <a:t>about the tweet.</a:t>
            </a:r>
            <a:endParaRPr/>
          </a:p>
          <a:p>
            <a:pPr indent="-298450" lvl="0" marL="457200" marR="0" rtl="0" algn="l">
              <a:lnSpc>
                <a:spcPct val="100000"/>
              </a:lnSpc>
              <a:spcBef>
                <a:spcPts val="0"/>
              </a:spcBef>
              <a:spcAft>
                <a:spcPts val="0"/>
              </a:spcAft>
              <a:buClr>
                <a:srgbClr val="000000"/>
              </a:buClr>
              <a:buSzPts val="1100"/>
              <a:buFont typeface="Arial"/>
              <a:buAutoNum type="arabicPeriod"/>
            </a:pPr>
            <a:r>
              <a:rPr b="0" i="0" lang="en" sz="1100" u="none" strike="noStrike">
                <a:solidFill>
                  <a:srgbClr val="000000"/>
                </a:solidFill>
                <a:latin typeface="Arial"/>
                <a:ea typeface="Arial"/>
                <a:cs typeface="Arial"/>
                <a:sym typeface="Arial"/>
              </a:rPr>
              <a:t>This graffiti was painted on a railroad bridge crossing Madison Road in Cincinnati in March 2020. It read, “The Jews killed Christ. They are the enemies of the whole human race.” </a:t>
            </a:r>
            <a:r>
              <a:rPr b="0" i="0" lang="en" sz="1100" u="sng" strike="noStrike">
                <a:solidFill>
                  <a:srgbClr val="2200CC"/>
                </a:solidFill>
                <a:latin typeface="Arial"/>
                <a:ea typeface="Arial"/>
                <a:cs typeface="Arial"/>
                <a:sym typeface="Arial"/>
                <a:hlinkClick r:id="rId3">
                  <a:extLst>
                    <a:ext uri="{A12FA001-AC4F-418D-AE19-62706E023703}">
                      <ahyp:hlinkClr val="tx"/>
                    </a:ext>
                  </a:extLst>
                </a:hlinkClick>
              </a:rPr>
              <a:t>Article </a:t>
            </a:r>
            <a:r>
              <a:rPr b="0" i="0" lang="en" sz="1100" u="none" strike="noStrike">
                <a:solidFill>
                  <a:srgbClr val="000000"/>
                </a:solidFill>
                <a:latin typeface="Arial"/>
                <a:ea typeface="Arial"/>
                <a:cs typeface="Arial"/>
                <a:sym typeface="Arial"/>
              </a:rPr>
              <a:t>about the graffiti.</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5"/>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5"/>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4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54"/>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54"/>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8" name="Google Shape;58;p54"/>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9" name="Google Shape;59;p54"/>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0" name="Google Shape;60;p54"/>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 name="Google Shape;61;p5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5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56"/>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6"/>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71" name="Google Shape;71;p56"/>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2" name="Google Shape;72;p5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5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57"/>
          <p:cNvSpPr/>
          <p:nvPr>
            <p:ph idx="2" type="pic"/>
          </p:nvPr>
        </p:nvSpPr>
        <p:spPr>
          <a:xfrm>
            <a:off x="3887391" y="740569"/>
            <a:ext cx="4629150" cy="3655219"/>
          </a:xfrm>
          <a:prstGeom prst="rect">
            <a:avLst/>
          </a:prstGeom>
          <a:noFill/>
          <a:ln>
            <a:noFill/>
          </a:ln>
        </p:spPr>
      </p:sp>
      <p:sp>
        <p:nvSpPr>
          <p:cNvPr id="78" name="Google Shape;78;p57"/>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9" name="Google Shape;79;p5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5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8"/>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5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5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59"/>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59"/>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5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6"/>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4200"/>
              <a:buFont typeface="Calibri"/>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9" name="Google Shape;1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0" name="Shape 20"/>
        <p:cNvGrpSpPr/>
        <p:nvPr/>
      </p:nvGrpSpPr>
      <p:grpSpPr>
        <a:xfrm>
          <a:off x="0" y="0"/>
          <a:ext cx="0" cy="0"/>
          <a:chOff x="0" y="0"/>
          <a:chExt cx="0" cy="0"/>
        </a:xfrm>
      </p:grpSpPr>
      <p:sp>
        <p:nvSpPr>
          <p:cNvPr id="21" name="Google Shape;21;p4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2" name="Google Shape;22;p47"/>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dk1"/>
              </a:buClr>
              <a:buSzPts val="1200"/>
              <a:buChar char="●"/>
              <a:defRPr sz="1200"/>
            </a:lvl1pPr>
            <a:lvl2pPr indent="-304800" lvl="1" marL="914400" algn="l">
              <a:lnSpc>
                <a:spcPct val="115000"/>
              </a:lnSpc>
              <a:spcBef>
                <a:spcPts val="0"/>
              </a:spcBef>
              <a:spcAft>
                <a:spcPts val="0"/>
              </a:spcAft>
              <a:buClr>
                <a:schemeClr val="dk1"/>
              </a:buClr>
              <a:buSzPts val="1200"/>
              <a:buChar char="○"/>
              <a:defRPr sz="1200"/>
            </a:lvl2pPr>
            <a:lvl3pPr indent="-304800" lvl="2" marL="1371600" algn="l">
              <a:lnSpc>
                <a:spcPct val="115000"/>
              </a:lnSpc>
              <a:spcBef>
                <a:spcPts val="0"/>
              </a:spcBef>
              <a:spcAft>
                <a:spcPts val="0"/>
              </a:spcAft>
              <a:buClr>
                <a:schemeClr val="dk1"/>
              </a:buClr>
              <a:buSzPts val="1200"/>
              <a:buChar char="■"/>
              <a:defRPr sz="1200"/>
            </a:lvl3pPr>
            <a:lvl4pPr indent="-304800" lvl="3" marL="1828800" algn="l">
              <a:lnSpc>
                <a:spcPct val="115000"/>
              </a:lnSpc>
              <a:spcBef>
                <a:spcPts val="0"/>
              </a:spcBef>
              <a:spcAft>
                <a:spcPts val="0"/>
              </a:spcAft>
              <a:buClr>
                <a:schemeClr val="dk1"/>
              </a:buClr>
              <a:buSzPts val="1200"/>
              <a:buChar char="●"/>
              <a:defRPr sz="1200"/>
            </a:lvl4pPr>
            <a:lvl5pPr indent="-304800" lvl="4" marL="2286000" algn="l">
              <a:lnSpc>
                <a:spcPct val="115000"/>
              </a:lnSpc>
              <a:spcBef>
                <a:spcPts val="0"/>
              </a:spcBef>
              <a:spcAft>
                <a:spcPts val="0"/>
              </a:spcAft>
              <a:buClr>
                <a:schemeClr val="dk1"/>
              </a:buClr>
              <a:buSzPts val="1200"/>
              <a:buChar char="○"/>
              <a:defRPr sz="1200"/>
            </a:lvl5pPr>
            <a:lvl6pPr indent="-304800" lvl="5" marL="2743200" algn="l">
              <a:lnSpc>
                <a:spcPct val="115000"/>
              </a:lnSpc>
              <a:spcBef>
                <a:spcPts val="0"/>
              </a:spcBef>
              <a:spcAft>
                <a:spcPts val="0"/>
              </a:spcAft>
              <a:buClr>
                <a:schemeClr val="dk1"/>
              </a:buClr>
              <a:buSzPts val="1200"/>
              <a:buChar char="■"/>
              <a:defRPr sz="1200"/>
            </a:lvl6pPr>
            <a:lvl7pPr indent="-304800" lvl="6" marL="3200400" algn="l">
              <a:lnSpc>
                <a:spcPct val="115000"/>
              </a:lnSpc>
              <a:spcBef>
                <a:spcPts val="0"/>
              </a:spcBef>
              <a:spcAft>
                <a:spcPts val="0"/>
              </a:spcAft>
              <a:buClr>
                <a:schemeClr val="dk1"/>
              </a:buClr>
              <a:buSzPts val="1200"/>
              <a:buChar char="●"/>
              <a:defRPr sz="1200"/>
            </a:lvl7pPr>
            <a:lvl8pPr indent="-304800" lvl="7" marL="3657600" algn="l">
              <a:lnSpc>
                <a:spcPct val="115000"/>
              </a:lnSpc>
              <a:spcBef>
                <a:spcPts val="0"/>
              </a:spcBef>
              <a:spcAft>
                <a:spcPts val="0"/>
              </a:spcAft>
              <a:buClr>
                <a:schemeClr val="dk1"/>
              </a:buClr>
              <a:buSzPts val="1200"/>
              <a:buChar char="○"/>
              <a:defRPr sz="1200"/>
            </a:lvl8pPr>
            <a:lvl9pPr indent="-304800" lvl="8" marL="4114800" algn="l">
              <a:lnSpc>
                <a:spcPct val="115000"/>
              </a:lnSpc>
              <a:spcBef>
                <a:spcPts val="0"/>
              </a:spcBef>
              <a:spcAft>
                <a:spcPts val="0"/>
              </a:spcAft>
              <a:buClr>
                <a:schemeClr val="dk1"/>
              </a:buClr>
              <a:buSzPts val="1200"/>
              <a:buChar char="■"/>
              <a:defRPr sz="1200"/>
            </a:lvl9pPr>
          </a:lstStyle>
          <a:p/>
        </p:txBody>
      </p:sp>
      <p:sp>
        <p:nvSpPr>
          <p:cNvPr id="23" name="Google Shape;23;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4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8"/>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4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5" name="Shape 35"/>
        <p:cNvGrpSpPr/>
        <p:nvPr/>
      </p:nvGrpSpPr>
      <p:grpSpPr>
        <a:xfrm>
          <a:off x="0" y="0"/>
          <a:ext cx="0" cy="0"/>
          <a:chOff x="0" y="0"/>
          <a:chExt cx="0" cy="0"/>
        </a:xfrm>
      </p:grpSpPr>
      <p:sp>
        <p:nvSpPr>
          <p:cNvPr id="36" name="Google Shape;36;p50"/>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7" name="Google Shape;37;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5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1"/>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51"/>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5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 name="Shape 45"/>
        <p:cNvGrpSpPr/>
        <p:nvPr/>
      </p:nvGrpSpPr>
      <p:grpSpPr>
        <a:xfrm>
          <a:off x="0" y="0"/>
          <a:ext cx="0" cy="0"/>
          <a:chOff x="0" y="0"/>
          <a:chExt cx="0" cy="0"/>
        </a:xfrm>
      </p:grpSpPr>
      <p:sp>
        <p:nvSpPr>
          <p:cNvPr id="46" name="Google Shape;46;p5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47" name="Google Shape;47;p52"/>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0"/>
              </a:spcBef>
              <a:spcAft>
                <a:spcPts val="0"/>
              </a:spcAft>
              <a:buClr>
                <a:schemeClr val="dk1"/>
              </a:buClr>
              <a:buSzPts val="1400"/>
              <a:buChar char="○"/>
              <a:defRPr/>
            </a:lvl2pPr>
            <a:lvl3pPr indent="-317500" lvl="2" marL="1371600" algn="l">
              <a:lnSpc>
                <a:spcPct val="115000"/>
              </a:lnSpc>
              <a:spcBef>
                <a:spcPts val="0"/>
              </a:spcBef>
              <a:spcAft>
                <a:spcPts val="0"/>
              </a:spcAft>
              <a:buClr>
                <a:schemeClr val="dk1"/>
              </a:buClr>
              <a:buSzPts val="1400"/>
              <a:buChar char="■"/>
              <a:defRPr/>
            </a:lvl3pPr>
            <a:lvl4pPr indent="-317500" lvl="3" marL="1828800" algn="l">
              <a:lnSpc>
                <a:spcPct val="115000"/>
              </a:lnSpc>
              <a:spcBef>
                <a:spcPts val="0"/>
              </a:spcBef>
              <a:spcAft>
                <a:spcPts val="0"/>
              </a:spcAft>
              <a:buClr>
                <a:schemeClr val="dk1"/>
              </a:buClr>
              <a:buSzPts val="1400"/>
              <a:buChar char="●"/>
              <a:defRPr/>
            </a:lvl4pPr>
            <a:lvl5pPr indent="-317500" lvl="4" marL="2286000" algn="l">
              <a:lnSpc>
                <a:spcPct val="115000"/>
              </a:lnSpc>
              <a:spcBef>
                <a:spcPts val="0"/>
              </a:spcBef>
              <a:spcAft>
                <a:spcPts val="0"/>
              </a:spcAft>
              <a:buClr>
                <a:schemeClr val="dk1"/>
              </a:buClr>
              <a:buSzPts val="1400"/>
              <a:buChar char="○"/>
              <a:defRPr/>
            </a:lvl5pPr>
            <a:lvl6pPr indent="-317500" lvl="5" marL="2743200" algn="l">
              <a:lnSpc>
                <a:spcPct val="115000"/>
              </a:lnSpc>
              <a:spcBef>
                <a:spcPts val="0"/>
              </a:spcBef>
              <a:spcAft>
                <a:spcPts val="0"/>
              </a:spcAft>
              <a:buClr>
                <a:schemeClr val="dk1"/>
              </a:buClr>
              <a:buSzPts val="1400"/>
              <a:buChar char="■"/>
              <a:defRPr/>
            </a:lvl6pPr>
            <a:lvl7pPr indent="-317500" lvl="6" marL="3200400" algn="l">
              <a:lnSpc>
                <a:spcPct val="115000"/>
              </a:lnSpc>
              <a:spcBef>
                <a:spcPts val="0"/>
              </a:spcBef>
              <a:spcAft>
                <a:spcPts val="0"/>
              </a:spcAft>
              <a:buClr>
                <a:schemeClr val="dk1"/>
              </a:buClr>
              <a:buSzPts val="1400"/>
              <a:buChar char="●"/>
              <a:defRPr/>
            </a:lvl7pPr>
            <a:lvl8pPr indent="-317500" lvl="7" marL="3657600" algn="l">
              <a:lnSpc>
                <a:spcPct val="115000"/>
              </a:lnSpc>
              <a:spcBef>
                <a:spcPts val="0"/>
              </a:spcBef>
              <a:spcAft>
                <a:spcPts val="0"/>
              </a:spcAft>
              <a:buClr>
                <a:schemeClr val="dk1"/>
              </a:buClr>
              <a:buSzPts val="1400"/>
              <a:buChar char="○"/>
              <a:defRPr/>
            </a:lvl8pPr>
            <a:lvl9pPr indent="-317500" lvl="8" marL="4114800" algn="l">
              <a:lnSpc>
                <a:spcPct val="115000"/>
              </a:lnSpc>
              <a:spcBef>
                <a:spcPts val="0"/>
              </a:spcBef>
              <a:spcAft>
                <a:spcPts val="0"/>
              </a:spcAft>
              <a:buClr>
                <a:schemeClr val="dk1"/>
              </a:buClr>
              <a:buSzPts val="1400"/>
              <a:buChar char="■"/>
              <a:defRPr/>
            </a:lvl9pPr>
          </a:lstStyle>
          <a:p/>
        </p:txBody>
      </p:sp>
      <p:sp>
        <p:nvSpPr>
          <p:cNvPr id="48" name="Google Shape;48;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9" name="Shape 49"/>
        <p:cNvGrpSpPr/>
        <p:nvPr/>
      </p:nvGrpSpPr>
      <p:grpSpPr>
        <a:xfrm>
          <a:off x="0" y="0"/>
          <a:ext cx="0" cy="0"/>
          <a:chOff x="0" y="0"/>
          <a:chExt cx="0" cy="0"/>
        </a:xfrm>
      </p:grpSpPr>
      <p:sp>
        <p:nvSpPr>
          <p:cNvPr id="50" name="Google Shape;50;p53"/>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3"/>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52" name="Google Shape;52;p5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4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https://www.pbs.org/newshour/show/exploring-hate-how-antisemitism-fuels-white-nationalism" TargetMode="External"/><Relationship Id="rId5" Type="http://schemas.openxmlformats.org/officeDocument/2006/relationships/hyperlink" Target="https://www.pbs.org/newshour/show/exploring-hate-how-antisemitism-fuels-white-nationalism" TargetMode="External"/><Relationship Id="rId6" Type="http://schemas.openxmlformats.org/officeDocument/2006/relationships/hyperlink" Target="https://www.pbs.org/newshour/show/exploring-hate-how-antisemitism-fuels-white-nationalism" TargetMode="External"/><Relationship Id="rId7" Type="http://schemas.openxmlformats.org/officeDocument/2006/relationships/image" Target="../media/image3.png"/><Relationship Id="rId8"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0.jpg"/><Relationship Id="rId7" Type="http://schemas.openxmlformats.org/officeDocument/2006/relationships/image" Target="../media/image23.jpg"/><Relationship Id="rId8" Type="http://schemas.openxmlformats.org/officeDocument/2006/relationships/hyperlink" Target="https://encyclopedia.ushmm.org/content/en/article/protocols-of-the-elders-of-z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6.png"/><Relationship Id="rId5" Type="http://schemas.openxmlformats.org/officeDocument/2006/relationships/image" Target="../media/image22.jpg"/><Relationship Id="rId6" Type="http://schemas.openxmlformats.org/officeDocument/2006/relationships/image" Target="../media/image3.png"/><Relationship Id="rId7"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3.png"/><Relationship Id="rId7"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vimeo.com/749994318/300898de1a" TargetMode="External"/><Relationship Id="rId4" Type="http://schemas.openxmlformats.org/officeDocument/2006/relationships/hyperlink" Target="https://vimeo.com/368283928/dd5b9b7014" TargetMode="External"/><Relationship Id="rId5" Type="http://schemas.openxmlformats.org/officeDocument/2006/relationships/hyperlink" Target="https://www.holocaustandhumanity.org/echoing-voices-edith-carter/" TargetMode="External"/><Relationship Id="rId6" Type="http://schemas.openxmlformats.org/officeDocument/2006/relationships/image" Target="../media/image3.png"/><Relationship Id="rId7"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adl.org/resources/tools-to-track-hate/heat-map" TargetMode="External"/><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3.png"/><Relationship Id="rId7"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www.youtube.com/watch?v=e9SQrIdlaVE" TargetMode="External"/><Relationship Id="rId4" Type="http://schemas.openxmlformats.org/officeDocument/2006/relationships/image" Target="../media/image5.jpg"/><Relationship Id="rId5" Type="http://schemas.openxmlformats.org/officeDocument/2006/relationships/image" Target="../media/image3.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
          <p:cNvSpPr txBox="1"/>
          <p:nvPr>
            <p:ph type="ctrTitle"/>
          </p:nvPr>
        </p:nvSpPr>
        <p:spPr>
          <a:xfrm>
            <a:off x="1143000" y="746876"/>
            <a:ext cx="6858000" cy="1885596"/>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Clr>
                <a:srgbClr val="002060"/>
              </a:buClr>
              <a:buSzPct val="103703"/>
              <a:buFont typeface="Libre Franklin Black"/>
              <a:buNone/>
            </a:pPr>
            <a:r>
              <a:rPr lang="en">
                <a:solidFill>
                  <a:srgbClr val="002060"/>
                </a:solidFill>
                <a:latin typeface="Libre Franklin Black"/>
                <a:ea typeface="Libre Franklin Black"/>
                <a:cs typeface="Libre Franklin Black"/>
                <a:sym typeface="Libre Franklin Black"/>
              </a:rPr>
              <a:t>What is Antisemitism and Why Does it Matter Today?</a:t>
            </a:r>
            <a:br>
              <a:rPr lang="en">
                <a:solidFill>
                  <a:srgbClr val="002060"/>
                </a:solidFill>
                <a:latin typeface="Libre Franklin Black"/>
                <a:ea typeface="Libre Franklin Black"/>
                <a:cs typeface="Libre Franklin Black"/>
                <a:sym typeface="Libre Franklin Black"/>
              </a:rPr>
            </a:br>
            <a:r>
              <a:rPr lang="en"/>
              <a:t> </a:t>
            </a:r>
            <a:endParaRPr/>
          </a:p>
        </p:txBody>
      </p:sp>
      <p:sp>
        <p:nvSpPr>
          <p:cNvPr id="99" name="Google Shape;99;p1"/>
          <p:cNvSpPr txBox="1"/>
          <p:nvPr>
            <p:ph idx="1" type="subTitle"/>
          </p:nvPr>
        </p:nvSpPr>
        <p:spPr>
          <a:xfrm>
            <a:off x="144379" y="2337563"/>
            <a:ext cx="8875867" cy="1278786"/>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2100"/>
              <a:buNone/>
            </a:pPr>
            <a:r>
              <a:rPr lang="en">
                <a:latin typeface="Verdana"/>
                <a:ea typeface="Verdana"/>
                <a:cs typeface="Verdana"/>
                <a:sym typeface="Verdana"/>
              </a:rPr>
              <a:t>An Introduction Lesson to Visiting </a:t>
            </a:r>
            <a:br>
              <a:rPr lang="en">
                <a:latin typeface="Verdana"/>
                <a:ea typeface="Verdana"/>
                <a:cs typeface="Verdana"/>
                <a:sym typeface="Verdana"/>
              </a:rPr>
            </a:br>
            <a:r>
              <a:rPr lang="en">
                <a:latin typeface="Verdana"/>
                <a:ea typeface="Verdana"/>
                <a:cs typeface="Verdana"/>
                <a:sym typeface="Verdana"/>
              </a:rPr>
              <a:t>the Nancy &amp; David Wolf Holocaust &amp; Humanity Center</a:t>
            </a:r>
            <a:endParaRPr>
              <a:latin typeface="Verdana"/>
              <a:ea typeface="Verdana"/>
              <a:cs typeface="Verdana"/>
              <a:sym typeface="Verdana"/>
            </a:endParaRPr>
          </a:p>
        </p:txBody>
      </p:sp>
      <p:sp>
        <p:nvSpPr>
          <p:cNvPr id="100" name="Google Shape;100;p1"/>
          <p:cNvSpPr/>
          <p:nvPr/>
        </p:nvSpPr>
        <p:spPr>
          <a:xfrm>
            <a:off x="-1" y="4210195"/>
            <a:ext cx="9144001" cy="933305"/>
          </a:xfrm>
          <a:prstGeom prst="rect">
            <a:avLst/>
          </a:prstGeom>
          <a:solidFill>
            <a:srgbClr val="004887"/>
          </a:solidFill>
          <a:ln cap="flat" cmpd="sng" w="12700">
            <a:solidFill>
              <a:srgbClr val="00488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ext&#10;&#10;Description automatically generated with low confidence" id="101" name="Google Shape;101;p1"/>
          <p:cNvPicPr preferRelativeResize="0"/>
          <p:nvPr/>
        </p:nvPicPr>
        <p:blipFill rotWithShape="1">
          <a:blip r:embed="rId3">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0"/>
          <p:cNvSpPr txBox="1"/>
          <p:nvPr>
            <p:ph type="title"/>
          </p:nvPr>
        </p:nvSpPr>
        <p:spPr>
          <a:xfrm>
            <a:off x="571500" y="13691"/>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Libre Franklin Black"/>
              <a:buNone/>
            </a:pPr>
            <a:r>
              <a:rPr lang="en" sz="2800">
                <a:latin typeface="Libre Franklin Black"/>
                <a:ea typeface="Libre Franklin Black"/>
                <a:cs typeface="Libre Franklin Black"/>
                <a:sym typeface="Libre Franklin Black"/>
              </a:rPr>
              <a:t>Jim Crow, Segregation &amp; The Nuremberg Laws </a:t>
            </a:r>
            <a:endParaRPr/>
          </a:p>
        </p:txBody>
      </p:sp>
      <p:sp>
        <p:nvSpPr>
          <p:cNvPr id="171" name="Google Shape;171;p40"/>
          <p:cNvSpPr txBox="1"/>
          <p:nvPr>
            <p:ph idx="2" type="body"/>
          </p:nvPr>
        </p:nvSpPr>
        <p:spPr>
          <a:xfrm>
            <a:off x="4629150" y="885125"/>
            <a:ext cx="3886200" cy="3263504"/>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rgbClr val="383838"/>
              </a:buClr>
              <a:buSzPts val="2000"/>
              <a:buChar char="•"/>
            </a:pPr>
            <a:r>
              <a:rPr b="0" i="0" lang="en" sz="2000">
                <a:solidFill>
                  <a:srgbClr val="383838"/>
                </a:solidFill>
              </a:rPr>
              <a:t>Racism, including </a:t>
            </a:r>
            <a:r>
              <a:rPr b="0" i="0" lang="en" sz="2000" u="none" strike="noStrike"/>
              <a:t>racial antisemitism</a:t>
            </a:r>
            <a:r>
              <a:rPr b="0" i="0" lang="en" sz="2000"/>
              <a:t>, was the core element of </a:t>
            </a:r>
            <a:r>
              <a:rPr b="0" i="0" lang="en" sz="2000" u="none" strike="noStrike"/>
              <a:t>Nazi ideology</a:t>
            </a:r>
            <a:r>
              <a:rPr lang="en" sz="2000" u="none" strike="noStrike"/>
              <a:t>. </a:t>
            </a:r>
            <a:endParaRPr/>
          </a:p>
          <a:p>
            <a:pPr indent="-171450" lvl="0" marL="171450" rtl="0" algn="l">
              <a:lnSpc>
                <a:spcPct val="90000"/>
              </a:lnSpc>
              <a:spcBef>
                <a:spcPts val="750"/>
              </a:spcBef>
              <a:spcAft>
                <a:spcPts val="0"/>
              </a:spcAft>
              <a:buClr>
                <a:schemeClr val="dk1"/>
              </a:buClr>
              <a:buSzPts val="2000"/>
              <a:buChar char="•"/>
            </a:pPr>
            <a:r>
              <a:rPr b="0" i="0" lang="en" sz="2000"/>
              <a:t>Racism also legitimized the continued oppression and persecution of African Americans after the end of slavery. </a:t>
            </a:r>
            <a:endParaRPr/>
          </a:p>
          <a:p>
            <a:pPr indent="-171450" lvl="0" marL="171450" rtl="0" algn="l">
              <a:lnSpc>
                <a:spcPct val="90000"/>
              </a:lnSpc>
              <a:spcBef>
                <a:spcPts val="750"/>
              </a:spcBef>
              <a:spcAft>
                <a:spcPts val="0"/>
              </a:spcAft>
              <a:buClr>
                <a:schemeClr val="dk1"/>
              </a:buClr>
              <a:buSzPts val="2000"/>
              <a:buChar char="•"/>
            </a:pPr>
            <a:r>
              <a:rPr lang="en" sz="2000"/>
              <a:t>The Nazis were interested in finding legal precedent to create the laws and looked to Jim Crow Segregation legislation in the U.S. </a:t>
            </a:r>
            <a:endParaRPr/>
          </a:p>
        </p:txBody>
      </p:sp>
      <p:pic>
        <p:nvPicPr>
          <p:cNvPr id="172" name="Google Shape;172;p40"/>
          <p:cNvPicPr preferRelativeResize="0"/>
          <p:nvPr/>
        </p:nvPicPr>
        <p:blipFill rotWithShape="1">
          <a:blip r:embed="rId3">
            <a:alphaModFix/>
          </a:blip>
          <a:srcRect b="0" l="0" r="0" t="0"/>
          <a:stretch/>
        </p:blipFill>
        <p:spPr>
          <a:xfrm>
            <a:off x="0" y="4207126"/>
            <a:ext cx="9144000" cy="943622"/>
          </a:xfrm>
          <a:prstGeom prst="rect">
            <a:avLst/>
          </a:prstGeom>
          <a:noFill/>
          <a:ln>
            <a:noFill/>
          </a:ln>
        </p:spPr>
      </p:pic>
      <p:pic>
        <p:nvPicPr>
          <p:cNvPr descr="Text&#10;&#10;Description automatically generated with low confidence" id="173" name="Google Shape;173;p40"/>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pic>
        <p:nvPicPr>
          <p:cNvPr id="174" name="Google Shape;174;p40"/>
          <p:cNvPicPr preferRelativeResize="0"/>
          <p:nvPr/>
        </p:nvPicPr>
        <p:blipFill rotWithShape="1">
          <a:blip r:embed="rId5">
            <a:alphaModFix/>
          </a:blip>
          <a:srcRect b="3277" l="2201" r="5331" t="4005"/>
          <a:stretch/>
        </p:blipFill>
        <p:spPr>
          <a:xfrm>
            <a:off x="628650" y="1066360"/>
            <a:ext cx="3633195" cy="25001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txBox="1"/>
          <p:nvPr>
            <p:ph type="title"/>
          </p:nvPr>
        </p:nvSpPr>
        <p:spPr>
          <a:xfrm>
            <a:off x="269366" y="138200"/>
            <a:ext cx="4665705" cy="534153"/>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41414"/>
              <a:buFont typeface="Libre Franklin Black"/>
              <a:buNone/>
            </a:pPr>
            <a:r>
              <a:rPr lang="en">
                <a:latin typeface="Libre Franklin Black"/>
                <a:ea typeface="Libre Franklin Black"/>
                <a:cs typeface="Libre Franklin Black"/>
                <a:sym typeface="Libre Franklin Black"/>
              </a:rPr>
              <a:t>Intersections of Hate</a:t>
            </a:r>
            <a:endParaRPr>
              <a:latin typeface="Libre Franklin Black"/>
              <a:ea typeface="Libre Franklin Black"/>
              <a:cs typeface="Libre Franklin Black"/>
              <a:sym typeface="Libre Franklin Black"/>
            </a:endParaRPr>
          </a:p>
        </p:txBody>
      </p:sp>
      <p:sp>
        <p:nvSpPr>
          <p:cNvPr id="180" name="Google Shape;180;p8"/>
          <p:cNvSpPr txBox="1"/>
          <p:nvPr>
            <p:ph idx="1" type="body"/>
          </p:nvPr>
        </p:nvSpPr>
        <p:spPr>
          <a:xfrm>
            <a:off x="127229" y="672353"/>
            <a:ext cx="5971012" cy="2622176"/>
          </a:xfrm>
          <a:prstGeom prst="rect">
            <a:avLst/>
          </a:prstGeom>
          <a:noFill/>
          <a:ln>
            <a:noFill/>
          </a:ln>
        </p:spPr>
        <p:txBody>
          <a:bodyPr anchorCtr="0" anchor="t" bIns="91425" lIns="91425" spcFirstLastPara="1" rIns="91425" wrap="square" tIns="91425">
            <a:noAutofit/>
          </a:bodyPr>
          <a:lstStyle/>
          <a:p>
            <a:pPr indent="-228600" lvl="0" marL="228600" rtl="0" algn="l">
              <a:lnSpc>
                <a:spcPct val="90000"/>
              </a:lnSpc>
              <a:spcBef>
                <a:spcPts val="0"/>
              </a:spcBef>
              <a:spcAft>
                <a:spcPts val="0"/>
              </a:spcAft>
              <a:buClr>
                <a:schemeClr val="dk1"/>
              </a:buClr>
              <a:buSzPts val="2100"/>
              <a:buFont typeface="Open Sans"/>
              <a:buChar char="•"/>
            </a:pPr>
            <a:r>
              <a:rPr lang="en" sz="2100"/>
              <a:t>"Scratch below the surface of most mission-oriented hate crimes against Sikhs, Muslims, Jews, Blacks, and Latinos, and you will find the equal-opportunity poison, the ideology of antisemitism.”</a:t>
            </a:r>
            <a:endParaRPr sz="2900"/>
          </a:p>
          <a:p>
            <a:pPr indent="-228600" lvl="0" marL="228600" rtl="0" algn="l">
              <a:lnSpc>
                <a:spcPct val="90000"/>
              </a:lnSpc>
              <a:spcBef>
                <a:spcPts val="1000"/>
              </a:spcBef>
              <a:spcAft>
                <a:spcPts val="0"/>
              </a:spcAft>
              <a:buClr>
                <a:schemeClr val="dk1"/>
              </a:buClr>
              <a:buSzPts val="2100"/>
              <a:buFont typeface="Open Sans"/>
              <a:buChar char="•"/>
            </a:pPr>
            <a:r>
              <a:rPr lang="en" sz="2100"/>
              <a:t>“What I mean is that antisemitism isn’t just making the lives of Jews harder; it’s killing the rest of us too.”</a:t>
            </a:r>
            <a:endParaRPr/>
          </a:p>
          <a:p>
            <a:pPr indent="0" lvl="0" marL="0" rtl="0" algn="l">
              <a:lnSpc>
                <a:spcPct val="90000"/>
              </a:lnSpc>
              <a:spcBef>
                <a:spcPts val="1000"/>
              </a:spcBef>
              <a:spcAft>
                <a:spcPts val="0"/>
              </a:spcAft>
              <a:buClr>
                <a:schemeClr val="dk1"/>
              </a:buClr>
              <a:buSzPts val="2100"/>
              <a:buNone/>
            </a:pPr>
            <a:r>
              <a:rPr lang="en" sz="2100"/>
              <a:t> - Eric Ward </a:t>
            </a:r>
            <a:endParaRPr sz="2900"/>
          </a:p>
          <a:p>
            <a:pPr indent="0" lvl="0" marL="0" rtl="0" algn="l">
              <a:lnSpc>
                <a:spcPct val="90000"/>
              </a:lnSpc>
              <a:spcBef>
                <a:spcPts val="2400"/>
              </a:spcBef>
              <a:spcAft>
                <a:spcPts val="0"/>
              </a:spcAft>
              <a:buClr>
                <a:schemeClr val="dk1"/>
              </a:buClr>
              <a:buSzPts val="1800"/>
              <a:buNone/>
            </a:pPr>
            <a:r>
              <a:t/>
            </a:r>
            <a:endParaRPr sz="2700"/>
          </a:p>
        </p:txBody>
      </p:sp>
      <p:pic>
        <p:nvPicPr>
          <p:cNvPr id="181" name="Google Shape;181;p8"/>
          <p:cNvPicPr preferRelativeResize="0"/>
          <p:nvPr/>
        </p:nvPicPr>
        <p:blipFill rotWithShape="1">
          <a:blip r:embed="rId3">
            <a:alphaModFix/>
          </a:blip>
          <a:srcRect b="0" l="0" r="0" t="0"/>
          <a:stretch/>
        </p:blipFill>
        <p:spPr>
          <a:xfrm>
            <a:off x="6227343" y="405276"/>
            <a:ext cx="2513245" cy="3321424"/>
          </a:xfrm>
          <a:prstGeom prst="rect">
            <a:avLst/>
          </a:prstGeom>
          <a:noFill/>
          <a:ln>
            <a:noFill/>
          </a:ln>
        </p:spPr>
      </p:pic>
      <p:sp>
        <p:nvSpPr>
          <p:cNvPr id="182" name="Google Shape;182;p8"/>
          <p:cNvSpPr txBox="1"/>
          <p:nvPr/>
        </p:nvSpPr>
        <p:spPr>
          <a:xfrm>
            <a:off x="269366" y="3524086"/>
            <a:ext cx="5108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sng" cap="none" strike="noStrike">
                <a:solidFill>
                  <a:schemeClr val="hlink"/>
                </a:solidFill>
                <a:latin typeface="Open Sans"/>
                <a:ea typeface="Open Sans"/>
                <a:cs typeface="Open Sans"/>
                <a:sym typeface="Open Sans"/>
                <a:hlinkClick r:id="rId4"/>
              </a:rPr>
              <a:t>Watch this video </a:t>
            </a:r>
            <a:r>
              <a:rPr lang="en" sz="1700" u="sng">
                <a:solidFill>
                  <a:schemeClr val="hlink"/>
                </a:solidFill>
                <a:latin typeface="Open Sans"/>
                <a:ea typeface="Open Sans"/>
                <a:cs typeface="Open Sans"/>
                <a:sym typeface="Open Sans"/>
                <a:hlinkClick r:id="rId5"/>
              </a:rPr>
              <a:t>featuring</a:t>
            </a:r>
            <a:r>
              <a:rPr b="0" i="0" lang="en" sz="1700" u="sng" cap="none" strike="noStrike">
                <a:solidFill>
                  <a:schemeClr val="hlink"/>
                </a:solidFill>
                <a:latin typeface="Open Sans"/>
                <a:ea typeface="Open Sans"/>
                <a:cs typeface="Open Sans"/>
                <a:sym typeface="Open Sans"/>
                <a:hlinkClick r:id="rId6"/>
              </a:rPr>
              <a:t> Eric Ward</a:t>
            </a:r>
            <a:endParaRPr b="0" i="0" sz="1700" u="none" cap="none" strike="noStrike">
              <a:solidFill>
                <a:srgbClr val="000000"/>
              </a:solidFill>
              <a:latin typeface="Open Sans"/>
              <a:ea typeface="Open Sans"/>
              <a:cs typeface="Open Sans"/>
              <a:sym typeface="Open Sans"/>
            </a:endParaRPr>
          </a:p>
        </p:txBody>
      </p:sp>
      <p:pic>
        <p:nvPicPr>
          <p:cNvPr id="183" name="Google Shape;183;p8"/>
          <p:cNvPicPr preferRelativeResize="0"/>
          <p:nvPr/>
        </p:nvPicPr>
        <p:blipFill rotWithShape="1">
          <a:blip r:embed="rId7">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84" name="Google Shape;184;p8"/>
          <p:cNvPicPr preferRelativeResize="0"/>
          <p:nvPr/>
        </p:nvPicPr>
        <p:blipFill rotWithShape="1">
          <a:blip r:embed="rId8">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dk1"/>
              </a:buClr>
              <a:buSzPts val="4200"/>
              <a:buFont typeface="Libre Franklin Black"/>
              <a:buNone/>
            </a:pPr>
            <a:r>
              <a:rPr lang="en">
                <a:latin typeface="Libre Franklin Black"/>
                <a:ea typeface="Libre Franklin Black"/>
                <a:cs typeface="Libre Franklin Black"/>
                <a:sym typeface="Libre Franklin Black"/>
              </a:rPr>
              <a:t>Antisemitism Station Activity</a:t>
            </a:r>
            <a:endParaRPr>
              <a:latin typeface="Libre Franklin Black"/>
              <a:ea typeface="Libre Franklin Black"/>
              <a:cs typeface="Libre Franklin Black"/>
              <a:sym typeface="Libre Franklin Black"/>
            </a:endParaRPr>
          </a:p>
        </p:txBody>
      </p:sp>
      <p:pic>
        <p:nvPicPr>
          <p:cNvPr id="190" name="Google Shape;190;p11"/>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91" name="Google Shape;191;p11"/>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1"/>
              </a:buClr>
              <a:buSzPts val="4200"/>
              <a:buFont typeface="Libre Franklin Black"/>
              <a:buNone/>
            </a:pPr>
            <a:r>
              <a:rPr lang="en">
                <a:latin typeface="Libre Franklin Black"/>
                <a:ea typeface="Libre Franklin Black"/>
                <a:cs typeface="Libre Franklin Black"/>
                <a:sym typeface="Libre Franklin Black"/>
              </a:rPr>
              <a:t>Antisemitism Station Activity</a:t>
            </a:r>
            <a:endParaRPr>
              <a:latin typeface="Libre Franklin Black"/>
              <a:ea typeface="Libre Franklin Black"/>
              <a:cs typeface="Libre Franklin Black"/>
              <a:sym typeface="Libre Franklin Black"/>
            </a:endParaRPr>
          </a:p>
        </p:txBody>
      </p:sp>
      <p:sp>
        <p:nvSpPr>
          <p:cNvPr id="197" name="Google Shape;197;p12"/>
          <p:cNvSpPr txBox="1"/>
          <p:nvPr>
            <p:ph idx="1" type="body"/>
          </p:nvPr>
        </p:nvSpPr>
        <p:spPr>
          <a:xfrm>
            <a:off x="311700" y="1148866"/>
            <a:ext cx="8469332" cy="264178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None/>
            </a:pPr>
            <a:r>
              <a:rPr lang="en" sz="2000"/>
              <a:t>You will examine examples of antisemitism in the following areas: </a:t>
            </a:r>
            <a:endParaRPr sz="2000"/>
          </a:p>
          <a:p>
            <a:pPr indent="-355600" lvl="0" marL="457200" rtl="0" algn="l">
              <a:lnSpc>
                <a:spcPct val="115000"/>
              </a:lnSpc>
              <a:spcBef>
                <a:spcPts val="0"/>
              </a:spcBef>
              <a:spcAft>
                <a:spcPts val="0"/>
              </a:spcAft>
              <a:buClr>
                <a:schemeClr val="dk1"/>
              </a:buClr>
              <a:buSzPts val="2000"/>
              <a:buChar char="●"/>
            </a:pPr>
            <a:r>
              <a:rPr lang="en" sz="2000"/>
              <a:t>Laws</a:t>
            </a:r>
            <a:endParaRPr/>
          </a:p>
          <a:p>
            <a:pPr indent="-355600" lvl="0" marL="457200" rtl="0" algn="l">
              <a:lnSpc>
                <a:spcPct val="115000"/>
              </a:lnSpc>
              <a:spcBef>
                <a:spcPts val="0"/>
              </a:spcBef>
              <a:spcAft>
                <a:spcPts val="0"/>
              </a:spcAft>
              <a:buClr>
                <a:schemeClr val="dk1"/>
              </a:buClr>
              <a:buSzPts val="2000"/>
              <a:buChar char="●"/>
            </a:pPr>
            <a:r>
              <a:rPr lang="en" sz="2000"/>
              <a:t>Propaganda</a:t>
            </a:r>
            <a:endParaRPr sz="2000"/>
          </a:p>
          <a:p>
            <a:pPr indent="-355600" lvl="0" marL="457200" rtl="0" algn="l">
              <a:lnSpc>
                <a:spcPct val="115000"/>
              </a:lnSpc>
              <a:spcBef>
                <a:spcPts val="0"/>
              </a:spcBef>
              <a:spcAft>
                <a:spcPts val="0"/>
              </a:spcAft>
              <a:buClr>
                <a:schemeClr val="dk1"/>
              </a:buClr>
              <a:buSzPts val="2000"/>
              <a:buChar char="●"/>
            </a:pPr>
            <a:r>
              <a:rPr lang="en" sz="2000"/>
              <a:t>Holocaust survivor testimony</a:t>
            </a:r>
            <a:br>
              <a:rPr lang="en" sz="2000"/>
            </a:br>
            <a:endParaRPr sz="2000"/>
          </a:p>
          <a:p>
            <a:pPr indent="0" lvl="0" marL="0" rtl="0" algn="l">
              <a:lnSpc>
                <a:spcPct val="100000"/>
              </a:lnSpc>
              <a:spcBef>
                <a:spcPts val="0"/>
              </a:spcBef>
              <a:spcAft>
                <a:spcPts val="0"/>
              </a:spcAft>
              <a:buClr>
                <a:schemeClr val="dk1"/>
              </a:buClr>
              <a:buSzPts val="1800"/>
              <a:buNone/>
            </a:pPr>
            <a:r>
              <a:rPr lang="en" sz="2000"/>
              <a:t>At each virtual station, you will write the answer to the question at the top of the slide, using the evidence from the laws, propaganda, and testimony. </a:t>
            </a:r>
            <a:endParaRPr sz="2000"/>
          </a:p>
        </p:txBody>
      </p:sp>
      <p:pic>
        <p:nvPicPr>
          <p:cNvPr id="198" name="Google Shape;198;p12"/>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99" name="Google Shape;199;p12"/>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3"/>
          <p:cNvSpPr txBox="1"/>
          <p:nvPr>
            <p:ph type="title"/>
          </p:nvPr>
        </p:nvSpPr>
        <p:spPr>
          <a:xfrm>
            <a:off x="-1" y="0"/>
            <a:ext cx="9143999" cy="800100"/>
          </a:xfrm>
          <a:prstGeom prst="rect">
            <a:avLst/>
          </a:prstGeom>
          <a:solidFill>
            <a:srgbClr val="00B0F0"/>
          </a:solid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lt1"/>
              </a:buClr>
              <a:buSzPts val="4200"/>
              <a:buFont typeface="Libre Franklin Black"/>
              <a:buNone/>
            </a:pPr>
            <a:r>
              <a:rPr b="1" lang="en" sz="2400" cap="none">
                <a:solidFill>
                  <a:schemeClr val="lt1"/>
                </a:solidFill>
                <a:latin typeface="Libre Franklin Black"/>
                <a:ea typeface="Libre Franklin Black"/>
                <a:cs typeface="Libre Franklin Black"/>
                <a:sym typeface="Libre Franklin Black"/>
              </a:rPr>
              <a:t>STATION 1 LAWS: </a:t>
            </a:r>
            <a:r>
              <a:rPr b="1" lang="en" sz="2000">
                <a:solidFill>
                  <a:schemeClr val="lt1"/>
                </a:solidFill>
                <a:latin typeface="Calibri"/>
                <a:ea typeface="Calibri"/>
                <a:cs typeface="Calibri"/>
                <a:sym typeface="Calibri"/>
              </a:rPr>
              <a:t>Identify 3 ways Jews were targeted </a:t>
            </a:r>
            <a:r>
              <a:rPr b="1" lang="en" sz="2000">
                <a:solidFill>
                  <a:srgbClr val="002060"/>
                </a:solidFill>
                <a:latin typeface="Calibri"/>
                <a:ea typeface="Calibri"/>
                <a:cs typeface="Calibri"/>
                <a:sym typeface="Calibri"/>
              </a:rPr>
              <a:t>BEFORE </a:t>
            </a:r>
            <a:r>
              <a:rPr b="1" lang="en" sz="2000">
                <a:solidFill>
                  <a:schemeClr val="lt1"/>
                </a:solidFill>
                <a:latin typeface="Calibri"/>
                <a:ea typeface="Calibri"/>
                <a:cs typeface="Calibri"/>
                <a:sym typeface="Calibri"/>
              </a:rPr>
              <a:t>Nazi Rule.</a:t>
            </a:r>
            <a:endParaRPr sz="2000">
              <a:solidFill>
                <a:schemeClr val="lt1"/>
              </a:solidFill>
              <a:latin typeface="Calibri"/>
              <a:ea typeface="Calibri"/>
              <a:cs typeface="Calibri"/>
              <a:sym typeface="Calibri"/>
            </a:endParaRPr>
          </a:p>
        </p:txBody>
      </p:sp>
      <p:pic>
        <p:nvPicPr>
          <p:cNvPr id="205" name="Google Shape;205;p13"/>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206" name="Google Shape;206;p13"/>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grpSp>
        <p:nvGrpSpPr>
          <p:cNvPr id="207" name="Google Shape;207;p13"/>
          <p:cNvGrpSpPr/>
          <p:nvPr/>
        </p:nvGrpSpPr>
        <p:grpSpPr>
          <a:xfrm>
            <a:off x="408708" y="1185188"/>
            <a:ext cx="8340436" cy="2870099"/>
            <a:chOff x="0" y="-17512"/>
            <a:chExt cx="8340436" cy="2870099"/>
          </a:xfrm>
        </p:grpSpPr>
        <p:sp>
          <p:nvSpPr>
            <p:cNvPr id="208" name="Google Shape;208;p13"/>
            <p:cNvSpPr/>
            <p:nvPr/>
          </p:nvSpPr>
          <p:spPr>
            <a:xfrm rot="-5400000">
              <a:off x="895892" y="841092"/>
              <a:ext cx="293325" cy="1251065"/>
            </a:xfrm>
            <a:prstGeom prst="round2SameRect">
              <a:avLst>
                <a:gd fmla="val 16667" name="adj1"/>
                <a:gd fmla="val 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txBox="1"/>
            <p:nvPr/>
          </p:nvSpPr>
          <p:spPr>
            <a:xfrm>
              <a:off x="431342" y="1334281"/>
              <a:ext cx="1236746" cy="264687"/>
            </a:xfrm>
            <a:prstGeom prst="rect">
              <a:avLst/>
            </a:prstGeom>
            <a:noFill/>
            <a:ln>
              <a:noFill/>
            </a:ln>
          </p:spPr>
          <p:txBody>
            <a:bodyPr anchorCtr="1"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1100"/>
                <a:buFont typeface="Calibri"/>
                <a:buNone/>
              </a:pPr>
              <a:r>
                <a:rPr b="0" i="0" lang="en" sz="1100" u="none" cap="none" strike="noStrike">
                  <a:solidFill>
                    <a:schemeClr val="lt1"/>
                  </a:solidFill>
                  <a:latin typeface="Calibri"/>
                  <a:ea typeface="Calibri"/>
                  <a:cs typeface="Calibri"/>
                  <a:sym typeface="Calibri"/>
                </a:rPr>
                <a:t>70 C.E.</a:t>
              </a:r>
              <a:endParaRPr/>
            </a:p>
          </p:txBody>
        </p:sp>
        <p:sp>
          <p:nvSpPr>
            <p:cNvPr id="210" name="Google Shape;210;p13"/>
            <p:cNvSpPr/>
            <p:nvPr/>
          </p:nvSpPr>
          <p:spPr>
            <a:xfrm>
              <a:off x="0" y="0"/>
              <a:ext cx="2085109" cy="10266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txBox="1"/>
            <p:nvPr/>
          </p:nvSpPr>
          <p:spPr>
            <a:xfrm>
              <a:off x="0" y="0"/>
              <a:ext cx="2085109" cy="1026637"/>
            </a:xfrm>
            <a:prstGeom prst="rect">
              <a:avLst/>
            </a:prstGeom>
            <a:noFill/>
            <a:ln>
              <a:noFill/>
            </a:ln>
          </p:spPr>
          <p:txBody>
            <a:bodyPr anchorCtr="1" anchor="b" bIns="91425"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Roman Empire 70 C.E.: The Romans destroyed the Jewish Temple and 60 years later expelled the Jews from (Roman named) Palestine. </a:t>
              </a:r>
              <a:endParaRPr/>
            </a:p>
          </p:txBody>
        </p:sp>
        <p:cxnSp>
          <p:nvCxnSpPr>
            <p:cNvPr id="212" name="Google Shape;212;p13"/>
            <p:cNvCxnSpPr/>
            <p:nvPr/>
          </p:nvCxnSpPr>
          <p:spPr>
            <a:xfrm>
              <a:off x="1042554" y="1085302"/>
              <a:ext cx="0" cy="234660"/>
            </a:xfrm>
            <a:prstGeom prst="straightConnector1">
              <a:avLst/>
            </a:prstGeom>
            <a:noFill/>
            <a:ln cap="flat" cmpd="sng" w="9525">
              <a:solidFill>
                <a:srgbClr val="4372C3"/>
              </a:solidFill>
              <a:prstDash val="dash"/>
              <a:miter lim="800000"/>
              <a:headEnd len="sm" w="sm" type="none"/>
              <a:tailEnd len="sm" w="sm" type="none"/>
            </a:ln>
          </p:spPr>
        </p:cxnSp>
        <p:sp>
          <p:nvSpPr>
            <p:cNvPr id="213" name="Google Shape;213;p13"/>
            <p:cNvSpPr/>
            <p:nvPr/>
          </p:nvSpPr>
          <p:spPr>
            <a:xfrm>
              <a:off x="1013222" y="1026637"/>
              <a:ext cx="58665" cy="586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1668087" y="1319962"/>
              <a:ext cx="1251065" cy="293325"/>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txBox="1"/>
            <p:nvPr/>
          </p:nvSpPr>
          <p:spPr>
            <a:xfrm>
              <a:off x="1668087" y="1319962"/>
              <a:ext cx="1251065" cy="293325"/>
            </a:xfrm>
            <a:prstGeom prst="rect">
              <a:avLst/>
            </a:prstGeom>
            <a:noFill/>
            <a:ln>
              <a:noFill/>
            </a:ln>
          </p:spPr>
          <p:txBody>
            <a:bodyPr anchorCtr="1"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1100"/>
                <a:buFont typeface="Calibri"/>
                <a:buNone/>
              </a:pPr>
              <a:r>
                <a:rPr b="0" i="0" lang="en" sz="1100" u="none" cap="none" strike="noStrike">
                  <a:solidFill>
                    <a:schemeClr val="lt1"/>
                  </a:solidFill>
                  <a:latin typeface="Calibri"/>
                  <a:ea typeface="Calibri"/>
                  <a:cs typeface="Calibri"/>
                  <a:sym typeface="Calibri"/>
                </a:rPr>
                <a:t>6th century</a:t>
              </a:r>
              <a:endParaRPr/>
            </a:p>
          </p:txBody>
        </p:sp>
        <p:sp>
          <p:nvSpPr>
            <p:cNvPr id="216" name="Google Shape;216;p13"/>
            <p:cNvSpPr/>
            <p:nvPr/>
          </p:nvSpPr>
          <p:spPr>
            <a:xfrm>
              <a:off x="1251065" y="1825949"/>
              <a:ext cx="2085109" cy="10266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txBox="1"/>
            <p:nvPr/>
          </p:nvSpPr>
          <p:spPr>
            <a:xfrm>
              <a:off x="1251065" y="1825949"/>
              <a:ext cx="2085109" cy="1026637"/>
            </a:xfrm>
            <a:prstGeom prst="rect">
              <a:avLst/>
            </a:prstGeom>
            <a:noFill/>
            <a:ln>
              <a:noFill/>
            </a:ln>
          </p:spPr>
          <p:txBody>
            <a:bodyPr anchorCtr="1" anchor="t" bIns="0" lIns="0" spcFirstLastPara="1" rIns="0" wrap="square" tIns="91425">
              <a:noAutofit/>
            </a:bodyPr>
            <a:lstStyle/>
            <a:p>
              <a:pPr indent="0" lvl="0" marL="0" marR="0" rtl="0" algn="ctr">
                <a:lnSpc>
                  <a:spcPct val="90000"/>
                </a:lnSpc>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Justinian Era 6th century: Roman Emperor Justinian issued a series of anti-Jewish rulings that; Excluded Jews from all public places, Jews could not hold public office.</a:t>
              </a:r>
              <a:endParaRPr/>
            </a:p>
          </p:txBody>
        </p:sp>
        <p:cxnSp>
          <p:nvCxnSpPr>
            <p:cNvPr id="218" name="Google Shape;218;p13"/>
            <p:cNvCxnSpPr/>
            <p:nvPr/>
          </p:nvCxnSpPr>
          <p:spPr>
            <a:xfrm>
              <a:off x="2293620" y="1613287"/>
              <a:ext cx="0" cy="234660"/>
            </a:xfrm>
            <a:prstGeom prst="straightConnector1">
              <a:avLst/>
            </a:prstGeom>
            <a:noFill/>
            <a:ln cap="flat" cmpd="sng" w="9525">
              <a:solidFill>
                <a:srgbClr val="4372C3"/>
              </a:solidFill>
              <a:prstDash val="dash"/>
              <a:miter lim="800000"/>
              <a:headEnd len="sm" w="sm" type="none"/>
              <a:tailEnd len="sm" w="sm" type="none"/>
            </a:ln>
          </p:spPr>
        </p:cxnSp>
        <p:sp>
          <p:nvSpPr>
            <p:cNvPr id="219" name="Google Shape;219;p13"/>
            <p:cNvSpPr/>
            <p:nvPr/>
          </p:nvSpPr>
          <p:spPr>
            <a:xfrm>
              <a:off x="2264287" y="1847947"/>
              <a:ext cx="58665" cy="586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2919152" y="1319962"/>
              <a:ext cx="1251065" cy="293325"/>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txBox="1"/>
            <p:nvPr/>
          </p:nvSpPr>
          <p:spPr>
            <a:xfrm>
              <a:off x="2919152" y="1319962"/>
              <a:ext cx="1251065" cy="293325"/>
            </a:xfrm>
            <a:prstGeom prst="rect">
              <a:avLst/>
            </a:prstGeom>
            <a:noFill/>
            <a:ln>
              <a:noFill/>
            </a:ln>
          </p:spPr>
          <p:txBody>
            <a:bodyPr anchorCtr="1"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1100"/>
                <a:buFont typeface="Calibri"/>
                <a:buNone/>
              </a:pPr>
              <a:r>
                <a:rPr b="0" i="0" lang="en" sz="1100" u="none" cap="none" strike="noStrike">
                  <a:solidFill>
                    <a:schemeClr val="lt1"/>
                  </a:solidFill>
                  <a:latin typeface="Calibri"/>
                  <a:ea typeface="Calibri"/>
                  <a:cs typeface="Calibri"/>
                  <a:sym typeface="Calibri"/>
                </a:rPr>
                <a:t>Jan.–July 1096</a:t>
              </a:r>
              <a:endParaRPr/>
            </a:p>
          </p:txBody>
        </p:sp>
        <p:sp>
          <p:nvSpPr>
            <p:cNvPr id="222" name="Google Shape;222;p13"/>
            <p:cNvSpPr/>
            <p:nvPr/>
          </p:nvSpPr>
          <p:spPr>
            <a:xfrm>
              <a:off x="2502131" y="0"/>
              <a:ext cx="2085109" cy="10266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txBox="1"/>
            <p:nvPr/>
          </p:nvSpPr>
          <p:spPr>
            <a:xfrm>
              <a:off x="2502131" y="0"/>
              <a:ext cx="2085109" cy="1026637"/>
            </a:xfrm>
            <a:prstGeom prst="rect">
              <a:avLst/>
            </a:prstGeom>
            <a:noFill/>
            <a:ln>
              <a:noFill/>
            </a:ln>
          </p:spPr>
          <p:txBody>
            <a:bodyPr anchorCtr="1" anchor="b" bIns="91425"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The Crusades January to July 1096: 12,000 Jews, between 1/3 and ¼ of the Jewish population in Germany and France, were massacred by the crusaders. </a:t>
              </a:r>
              <a:endParaRPr/>
            </a:p>
          </p:txBody>
        </p:sp>
        <p:cxnSp>
          <p:nvCxnSpPr>
            <p:cNvPr id="224" name="Google Shape;224;p13"/>
            <p:cNvCxnSpPr/>
            <p:nvPr/>
          </p:nvCxnSpPr>
          <p:spPr>
            <a:xfrm>
              <a:off x="3544685" y="1085302"/>
              <a:ext cx="0" cy="234660"/>
            </a:xfrm>
            <a:prstGeom prst="straightConnector1">
              <a:avLst/>
            </a:prstGeom>
            <a:noFill/>
            <a:ln cap="flat" cmpd="sng" w="9525">
              <a:solidFill>
                <a:srgbClr val="4372C3"/>
              </a:solidFill>
              <a:prstDash val="dash"/>
              <a:miter lim="800000"/>
              <a:headEnd len="sm" w="sm" type="none"/>
              <a:tailEnd len="sm" w="sm" type="none"/>
            </a:ln>
          </p:spPr>
        </p:cxnSp>
        <p:sp>
          <p:nvSpPr>
            <p:cNvPr id="225" name="Google Shape;225;p13"/>
            <p:cNvSpPr/>
            <p:nvPr/>
          </p:nvSpPr>
          <p:spPr>
            <a:xfrm>
              <a:off x="3515353" y="1026637"/>
              <a:ext cx="58665" cy="586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4170218" y="1319962"/>
              <a:ext cx="1251065" cy="293325"/>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txBox="1"/>
            <p:nvPr/>
          </p:nvSpPr>
          <p:spPr>
            <a:xfrm>
              <a:off x="4170218" y="1319962"/>
              <a:ext cx="1251065" cy="293325"/>
            </a:xfrm>
            <a:prstGeom prst="rect">
              <a:avLst/>
            </a:prstGeom>
            <a:noFill/>
            <a:ln>
              <a:noFill/>
            </a:ln>
          </p:spPr>
          <p:txBody>
            <a:bodyPr anchorCtr="1"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1100"/>
                <a:buFont typeface="Calibri"/>
                <a:buNone/>
              </a:pPr>
              <a:r>
                <a:rPr b="0" i="0" lang="en" sz="1100" u="none" cap="none" strike="noStrike">
                  <a:solidFill>
                    <a:schemeClr val="lt1"/>
                  </a:solidFill>
                  <a:latin typeface="Calibri"/>
                  <a:ea typeface="Calibri"/>
                  <a:cs typeface="Calibri"/>
                  <a:sym typeface="Calibri"/>
                </a:rPr>
                <a:t>1215</a:t>
              </a:r>
              <a:endParaRPr/>
            </a:p>
          </p:txBody>
        </p:sp>
        <p:sp>
          <p:nvSpPr>
            <p:cNvPr id="228" name="Google Shape;228;p13"/>
            <p:cNvSpPr/>
            <p:nvPr/>
          </p:nvSpPr>
          <p:spPr>
            <a:xfrm>
              <a:off x="3753196" y="1816987"/>
              <a:ext cx="2085109" cy="10266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txBox="1"/>
            <p:nvPr/>
          </p:nvSpPr>
          <p:spPr>
            <a:xfrm>
              <a:off x="3753196" y="1816987"/>
              <a:ext cx="2085109" cy="1026637"/>
            </a:xfrm>
            <a:prstGeom prst="rect">
              <a:avLst/>
            </a:prstGeom>
            <a:noFill/>
            <a:ln>
              <a:noFill/>
            </a:ln>
          </p:spPr>
          <p:txBody>
            <a:bodyPr anchorCtr="1" anchor="t" bIns="0" lIns="0" spcFirstLastPara="1" rIns="0" wrap="square" tIns="91425">
              <a:noAutofit/>
            </a:bodyPr>
            <a:lstStyle/>
            <a:p>
              <a:pPr indent="0" lvl="0" marL="0" marR="0" rtl="0" algn="ctr">
                <a:lnSpc>
                  <a:spcPct val="90000"/>
                </a:lnSpc>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Middle Ages 1215: The Fourth Lateran Council issued a decree whereby Jews were ordered to wear special clothes and markings to distinguish themselves from Christians. </a:t>
              </a:r>
              <a:endParaRPr/>
            </a:p>
          </p:txBody>
        </p:sp>
        <p:cxnSp>
          <p:nvCxnSpPr>
            <p:cNvPr id="230" name="Google Shape;230;p13"/>
            <p:cNvCxnSpPr/>
            <p:nvPr/>
          </p:nvCxnSpPr>
          <p:spPr>
            <a:xfrm>
              <a:off x="4795751" y="1613287"/>
              <a:ext cx="0" cy="234660"/>
            </a:xfrm>
            <a:prstGeom prst="straightConnector1">
              <a:avLst/>
            </a:prstGeom>
            <a:noFill/>
            <a:ln cap="flat" cmpd="sng" w="9525">
              <a:solidFill>
                <a:srgbClr val="4372C3"/>
              </a:solidFill>
              <a:prstDash val="dash"/>
              <a:miter lim="800000"/>
              <a:headEnd len="sm" w="sm" type="none"/>
              <a:tailEnd len="sm" w="sm" type="none"/>
            </a:ln>
          </p:spPr>
        </p:cxnSp>
        <p:sp>
          <p:nvSpPr>
            <p:cNvPr id="231" name="Google Shape;231;p13"/>
            <p:cNvSpPr/>
            <p:nvPr/>
          </p:nvSpPr>
          <p:spPr>
            <a:xfrm>
              <a:off x="4766418" y="1847947"/>
              <a:ext cx="58665" cy="586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5421284" y="1319962"/>
              <a:ext cx="1251065" cy="293325"/>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txBox="1"/>
            <p:nvPr/>
          </p:nvSpPr>
          <p:spPr>
            <a:xfrm>
              <a:off x="5421284" y="1319962"/>
              <a:ext cx="1251065" cy="293325"/>
            </a:xfrm>
            <a:prstGeom prst="rect">
              <a:avLst/>
            </a:prstGeom>
            <a:noFill/>
            <a:ln>
              <a:noFill/>
            </a:ln>
          </p:spPr>
          <p:txBody>
            <a:bodyPr anchorCtr="1"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1100"/>
                <a:buFont typeface="Calibri"/>
                <a:buNone/>
              </a:pPr>
              <a:r>
                <a:rPr b="0" i="0" lang="en" sz="1100" u="none" cap="none" strike="noStrike">
                  <a:solidFill>
                    <a:schemeClr val="lt1"/>
                  </a:solidFill>
                  <a:latin typeface="Calibri"/>
                  <a:ea typeface="Calibri"/>
                  <a:cs typeface="Calibri"/>
                  <a:sym typeface="Calibri"/>
                </a:rPr>
                <a:t>1348</a:t>
              </a:r>
              <a:endParaRPr/>
            </a:p>
          </p:txBody>
        </p:sp>
        <p:sp>
          <p:nvSpPr>
            <p:cNvPr id="234" name="Google Shape;234;p13"/>
            <p:cNvSpPr/>
            <p:nvPr/>
          </p:nvSpPr>
          <p:spPr>
            <a:xfrm>
              <a:off x="5004262" y="0"/>
              <a:ext cx="2085109" cy="10266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txBox="1"/>
            <p:nvPr/>
          </p:nvSpPr>
          <p:spPr>
            <a:xfrm>
              <a:off x="4885368" y="-17512"/>
              <a:ext cx="2322900" cy="1026600"/>
            </a:xfrm>
            <a:prstGeom prst="rect">
              <a:avLst/>
            </a:prstGeom>
            <a:noFill/>
            <a:ln>
              <a:noFill/>
            </a:ln>
          </p:spPr>
          <p:txBody>
            <a:bodyPr anchorCtr="1" anchor="b" bIns="91425"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The Black Death 1348:(or bubonic plague) spread across Europe and killed one third of the population. </a:t>
              </a:r>
              <a:r>
                <a:rPr lang="en" sz="1200">
                  <a:solidFill>
                    <a:schemeClr val="dk1"/>
                  </a:solidFill>
                  <a:latin typeface="Calibri"/>
                  <a:ea typeface="Calibri"/>
                  <a:cs typeface="Calibri"/>
                  <a:sym typeface="Calibri"/>
                </a:rPr>
                <a:t>As a </a:t>
              </a:r>
              <a:r>
                <a:rPr lang="en" sz="1200">
                  <a:solidFill>
                    <a:schemeClr val="dk1"/>
                  </a:solidFill>
                  <a:latin typeface="Calibri"/>
                  <a:ea typeface="Calibri"/>
                  <a:cs typeface="Calibri"/>
                  <a:sym typeface="Calibri"/>
                </a:rPr>
                <a:t>result</a:t>
              </a:r>
              <a:r>
                <a:rPr lang="en" sz="1200">
                  <a:solidFill>
                    <a:schemeClr val="dk1"/>
                  </a:solidFill>
                  <a:latin typeface="Calibri"/>
                  <a:ea typeface="Calibri"/>
                  <a:cs typeface="Calibri"/>
                  <a:sym typeface="Calibri"/>
                </a:rPr>
                <a:t>, Jews were accused of spreading the disease and thousands of innocent Jews were murdered in response.</a:t>
              </a:r>
              <a:endParaRPr sz="1200"/>
            </a:p>
          </p:txBody>
        </p:sp>
        <p:cxnSp>
          <p:nvCxnSpPr>
            <p:cNvPr id="236" name="Google Shape;236;p13"/>
            <p:cNvCxnSpPr/>
            <p:nvPr/>
          </p:nvCxnSpPr>
          <p:spPr>
            <a:xfrm>
              <a:off x="6046816" y="1085302"/>
              <a:ext cx="0" cy="234660"/>
            </a:xfrm>
            <a:prstGeom prst="straightConnector1">
              <a:avLst/>
            </a:prstGeom>
            <a:noFill/>
            <a:ln cap="flat" cmpd="sng" w="9525">
              <a:solidFill>
                <a:srgbClr val="4372C3"/>
              </a:solidFill>
              <a:prstDash val="dash"/>
              <a:miter lim="800000"/>
              <a:headEnd len="sm" w="sm" type="none"/>
              <a:tailEnd len="sm" w="sm" type="none"/>
            </a:ln>
          </p:spPr>
        </p:cxnSp>
        <p:sp>
          <p:nvSpPr>
            <p:cNvPr id="237" name="Google Shape;237;p13"/>
            <p:cNvSpPr/>
            <p:nvPr/>
          </p:nvSpPr>
          <p:spPr>
            <a:xfrm>
              <a:off x="6017484" y="1026637"/>
              <a:ext cx="58665" cy="586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rot="5400000">
              <a:off x="7151219" y="841092"/>
              <a:ext cx="293325" cy="1251065"/>
            </a:xfrm>
            <a:prstGeom prst="round2SameRect">
              <a:avLst>
                <a:gd fmla="val 16667" name="adj1"/>
                <a:gd fmla="val 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txBox="1"/>
            <p:nvPr/>
          </p:nvSpPr>
          <p:spPr>
            <a:xfrm>
              <a:off x="6672350" y="1334281"/>
              <a:ext cx="1236746" cy="264687"/>
            </a:xfrm>
            <a:prstGeom prst="rect">
              <a:avLst/>
            </a:prstGeom>
            <a:noFill/>
            <a:ln>
              <a:noFill/>
            </a:ln>
          </p:spPr>
          <p:txBody>
            <a:bodyPr anchorCtr="1"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1100"/>
                <a:buFont typeface="Calibri"/>
                <a:buNone/>
              </a:pPr>
              <a:r>
                <a:rPr b="0" i="0" lang="en" sz="1100" u="none" cap="none" strike="noStrike">
                  <a:solidFill>
                    <a:schemeClr val="lt1"/>
                  </a:solidFill>
                  <a:latin typeface="Calibri"/>
                  <a:ea typeface="Calibri"/>
                  <a:cs typeface="Calibri"/>
                  <a:sym typeface="Calibri"/>
                </a:rPr>
                <a:t>1394</a:t>
              </a:r>
              <a:endParaRPr/>
            </a:p>
          </p:txBody>
        </p:sp>
        <p:sp>
          <p:nvSpPr>
            <p:cNvPr id="240" name="Google Shape;240;p13"/>
            <p:cNvSpPr/>
            <p:nvPr/>
          </p:nvSpPr>
          <p:spPr>
            <a:xfrm>
              <a:off x="6255327" y="1825949"/>
              <a:ext cx="2085109" cy="10266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txBox="1"/>
            <p:nvPr/>
          </p:nvSpPr>
          <p:spPr>
            <a:xfrm>
              <a:off x="6255327" y="1825949"/>
              <a:ext cx="2085109" cy="1026637"/>
            </a:xfrm>
            <a:prstGeom prst="rect">
              <a:avLst/>
            </a:prstGeom>
            <a:noFill/>
            <a:ln>
              <a:noFill/>
            </a:ln>
          </p:spPr>
          <p:txBody>
            <a:bodyPr anchorCtr="1" anchor="t" bIns="0" lIns="0" spcFirstLastPara="1" rIns="0" wrap="square" tIns="91425">
              <a:noAutofit/>
            </a:bodyPr>
            <a:lstStyle/>
            <a:p>
              <a:pPr indent="0" lvl="0" marL="0" marR="0" rtl="0" algn="ctr">
                <a:lnSpc>
                  <a:spcPct val="90000"/>
                </a:lnSpc>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Expulsion: Jews were expelled from England in 1290, France in 1182, 1306 and again in 1394, and parts of Germany in the fourteenth and fifteenth centuries. Spain in 1492.</a:t>
              </a:r>
              <a:endParaRPr/>
            </a:p>
          </p:txBody>
        </p:sp>
        <p:cxnSp>
          <p:nvCxnSpPr>
            <p:cNvPr id="242" name="Google Shape;242;p13"/>
            <p:cNvCxnSpPr/>
            <p:nvPr/>
          </p:nvCxnSpPr>
          <p:spPr>
            <a:xfrm>
              <a:off x="7297882" y="1613287"/>
              <a:ext cx="0" cy="234660"/>
            </a:xfrm>
            <a:prstGeom prst="straightConnector1">
              <a:avLst/>
            </a:prstGeom>
            <a:noFill/>
            <a:ln cap="flat" cmpd="sng" w="9525">
              <a:solidFill>
                <a:srgbClr val="4372C3"/>
              </a:solidFill>
              <a:prstDash val="dash"/>
              <a:miter lim="800000"/>
              <a:headEnd len="sm" w="sm" type="none"/>
              <a:tailEnd len="sm" w="sm" type="none"/>
            </a:ln>
          </p:spPr>
        </p:cxnSp>
        <p:sp>
          <p:nvSpPr>
            <p:cNvPr id="243" name="Google Shape;243;p13"/>
            <p:cNvSpPr/>
            <p:nvPr/>
          </p:nvSpPr>
          <p:spPr>
            <a:xfrm>
              <a:off x="7268549" y="1847947"/>
              <a:ext cx="58665" cy="586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1"/>
          <p:cNvSpPr txBox="1"/>
          <p:nvPr>
            <p:ph type="title"/>
          </p:nvPr>
        </p:nvSpPr>
        <p:spPr>
          <a:xfrm>
            <a:off x="0" y="-1"/>
            <a:ext cx="9144000" cy="844487"/>
          </a:xfrm>
          <a:prstGeom prst="rect">
            <a:avLst/>
          </a:prstGeom>
          <a:solidFill>
            <a:srgbClr val="00B0F0"/>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4200"/>
              <a:buFont typeface="Libre Franklin Black"/>
              <a:buNone/>
            </a:pPr>
            <a:br>
              <a:rPr b="1" lang="en" sz="2400">
                <a:solidFill>
                  <a:schemeClr val="lt1"/>
                </a:solidFill>
                <a:latin typeface="Libre Franklin Black"/>
                <a:ea typeface="Libre Franklin Black"/>
                <a:cs typeface="Libre Franklin Black"/>
                <a:sym typeface="Libre Franklin Black"/>
              </a:rPr>
            </a:br>
            <a:br>
              <a:rPr b="1" lang="en" sz="2400">
                <a:solidFill>
                  <a:schemeClr val="lt1"/>
                </a:solidFill>
                <a:latin typeface="Libre Franklin Black"/>
                <a:ea typeface="Libre Franklin Black"/>
                <a:cs typeface="Libre Franklin Black"/>
                <a:sym typeface="Libre Franklin Black"/>
              </a:rPr>
            </a:br>
            <a:br>
              <a:rPr b="1" lang="en" sz="2400">
                <a:solidFill>
                  <a:schemeClr val="lt1"/>
                </a:solidFill>
                <a:latin typeface="Libre Franklin Black"/>
                <a:ea typeface="Libre Franklin Black"/>
                <a:cs typeface="Libre Franklin Black"/>
                <a:sym typeface="Libre Franklin Black"/>
              </a:rPr>
            </a:br>
            <a:r>
              <a:rPr b="1" lang="en" sz="2400">
                <a:solidFill>
                  <a:schemeClr val="lt1"/>
                </a:solidFill>
                <a:latin typeface="Libre Franklin Black"/>
                <a:ea typeface="Libre Franklin Black"/>
                <a:cs typeface="Libre Franklin Black"/>
                <a:sym typeface="Libre Franklin Black"/>
              </a:rPr>
              <a:t>STATION 1 LAWS: </a:t>
            </a:r>
            <a:r>
              <a:rPr b="1" lang="en" sz="2000">
                <a:solidFill>
                  <a:schemeClr val="lt1"/>
                </a:solidFill>
                <a:latin typeface="Calibri"/>
                <a:ea typeface="Calibri"/>
                <a:cs typeface="Calibri"/>
                <a:sym typeface="Calibri"/>
              </a:rPr>
              <a:t>Identify 3 ways Jews were targeted </a:t>
            </a:r>
            <a:r>
              <a:rPr b="1" lang="en" sz="2000">
                <a:solidFill>
                  <a:srgbClr val="002060"/>
                </a:solidFill>
                <a:latin typeface="Calibri"/>
                <a:ea typeface="Calibri"/>
                <a:cs typeface="Calibri"/>
                <a:sym typeface="Calibri"/>
              </a:rPr>
              <a:t>DURING</a:t>
            </a:r>
            <a:r>
              <a:rPr b="1" lang="en" sz="2000">
                <a:solidFill>
                  <a:schemeClr val="lt1"/>
                </a:solidFill>
                <a:latin typeface="Calibri"/>
                <a:ea typeface="Calibri"/>
                <a:cs typeface="Calibri"/>
                <a:sym typeface="Calibri"/>
              </a:rPr>
              <a:t> Nazi Rule. Then, explain the similarities &amp; differences between laws before and during Nazism. </a:t>
            </a:r>
            <a:endParaRPr sz="2000">
              <a:solidFill>
                <a:schemeClr val="lt1"/>
              </a:solidFill>
              <a:latin typeface="Calibri"/>
              <a:ea typeface="Calibri"/>
              <a:cs typeface="Calibri"/>
              <a:sym typeface="Calibri"/>
            </a:endParaRPr>
          </a:p>
        </p:txBody>
      </p:sp>
      <p:grpSp>
        <p:nvGrpSpPr>
          <p:cNvPr id="249" name="Google Shape;249;p41"/>
          <p:cNvGrpSpPr/>
          <p:nvPr/>
        </p:nvGrpSpPr>
        <p:grpSpPr>
          <a:xfrm>
            <a:off x="579021" y="1020119"/>
            <a:ext cx="7824591" cy="3018736"/>
            <a:chOff x="310080" y="1017"/>
            <a:chExt cx="7824591" cy="3018736"/>
          </a:xfrm>
        </p:grpSpPr>
        <p:sp>
          <p:nvSpPr>
            <p:cNvPr id="250" name="Google Shape;250;p41"/>
            <p:cNvSpPr/>
            <p:nvPr/>
          </p:nvSpPr>
          <p:spPr>
            <a:xfrm>
              <a:off x="310080" y="1017"/>
              <a:ext cx="2445184" cy="1467110"/>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1"/>
            <p:cNvSpPr txBox="1"/>
            <p:nvPr/>
          </p:nvSpPr>
          <p:spPr>
            <a:xfrm>
              <a:off x="310080" y="1017"/>
              <a:ext cx="2445184" cy="14671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b="1" i="0" lang="en" sz="1200" u="none" cap="none" strike="noStrike">
                  <a:solidFill>
                    <a:schemeClr val="lt1"/>
                  </a:solidFill>
                  <a:latin typeface="Calibri"/>
                  <a:ea typeface="Calibri"/>
                  <a:cs typeface="Calibri"/>
                  <a:sym typeface="Calibri"/>
                </a:rPr>
                <a:t>Germany, April 7, 1933</a:t>
              </a:r>
              <a:endParaRPr b="0" i="0" sz="1200" u="none" cap="none" strike="noStrike">
                <a:solidFill>
                  <a:schemeClr val="lt1"/>
                </a:solidFill>
                <a:latin typeface="Calibri"/>
                <a:ea typeface="Calibri"/>
                <a:cs typeface="Calibri"/>
                <a:sym typeface="Calibri"/>
              </a:endParaRPr>
            </a:p>
            <a:p>
              <a:pPr indent="0" lvl="0" marL="0" marR="0" rtl="0" algn="ctr">
                <a:lnSpc>
                  <a:spcPct val="90000"/>
                </a:lnSpc>
                <a:spcBef>
                  <a:spcPts val="420"/>
                </a:spcBef>
                <a:spcAft>
                  <a:spcPts val="0"/>
                </a:spcAft>
                <a:buClr>
                  <a:schemeClr val="lt1"/>
                </a:buClr>
                <a:buSzPts val="1200"/>
                <a:buFont typeface="Calibri"/>
                <a:buNone/>
              </a:pPr>
              <a:r>
                <a:rPr b="0" i="0" lang="en" sz="1200" u="none" cap="none" strike="noStrike">
                  <a:solidFill>
                    <a:schemeClr val="lt1"/>
                  </a:solidFill>
                  <a:latin typeface="Calibri"/>
                  <a:ea typeface="Calibri"/>
                  <a:cs typeface="Calibri"/>
                  <a:sym typeface="Calibri"/>
                </a:rPr>
                <a:t>The Law for the Restoration of the Professional Civil Service removed Jews from government service.</a:t>
              </a:r>
              <a:endParaRPr/>
            </a:p>
          </p:txBody>
        </p:sp>
        <p:sp>
          <p:nvSpPr>
            <p:cNvPr id="252" name="Google Shape;252;p41"/>
            <p:cNvSpPr/>
            <p:nvPr/>
          </p:nvSpPr>
          <p:spPr>
            <a:xfrm>
              <a:off x="2999784" y="1017"/>
              <a:ext cx="2445184" cy="1467110"/>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1"/>
            <p:cNvSpPr txBox="1"/>
            <p:nvPr/>
          </p:nvSpPr>
          <p:spPr>
            <a:xfrm>
              <a:off x="2999784" y="1017"/>
              <a:ext cx="2445184" cy="14671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b="1" i="0" lang="en" sz="1200" u="none" cap="none" strike="noStrike">
                  <a:solidFill>
                    <a:schemeClr val="lt1"/>
                  </a:solidFill>
                  <a:latin typeface="Calibri"/>
                  <a:ea typeface="Calibri"/>
                  <a:cs typeface="Calibri"/>
                  <a:sym typeface="Calibri"/>
                </a:rPr>
                <a:t>Germany, September 15, 1935</a:t>
              </a:r>
              <a:endParaRPr/>
            </a:p>
            <a:p>
              <a:pPr indent="0" lvl="0" marL="0" marR="0" rtl="0" algn="ctr">
                <a:lnSpc>
                  <a:spcPct val="90000"/>
                </a:lnSpc>
                <a:spcBef>
                  <a:spcPts val="420"/>
                </a:spcBef>
                <a:spcAft>
                  <a:spcPts val="0"/>
                </a:spcAft>
                <a:buClr>
                  <a:schemeClr val="lt1"/>
                </a:buClr>
                <a:buSzPts val="1200"/>
                <a:buFont typeface="Calibri"/>
                <a:buNone/>
              </a:pPr>
              <a:r>
                <a:rPr b="0" i="0" lang="en" sz="1200" u="none" cap="none" strike="noStrike">
                  <a:solidFill>
                    <a:schemeClr val="lt1"/>
                  </a:solidFill>
                  <a:latin typeface="Calibri"/>
                  <a:ea typeface="Calibri"/>
                  <a:cs typeface="Calibri"/>
                  <a:sym typeface="Calibri"/>
                </a:rPr>
                <a:t>The Nuremberg Race Laws defined what it meant to be Jewish and excluded German Jews from Reich citizenship. It also prohibited Jews from marrying or having sexual relations with persons of “German or German-related blood.”</a:t>
              </a:r>
              <a:endParaRPr/>
            </a:p>
          </p:txBody>
        </p:sp>
        <p:sp>
          <p:nvSpPr>
            <p:cNvPr id="254" name="Google Shape;254;p41"/>
            <p:cNvSpPr/>
            <p:nvPr/>
          </p:nvSpPr>
          <p:spPr>
            <a:xfrm>
              <a:off x="5689487" y="1017"/>
              <a:ext cx="2445184" cy="1467110"/>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1"/>
            <p:cNvSpPr txBox="1"/>
            <p:nvPr/>
          </p:nvSpPr>
          <p:spPr>
            <a:xfrm>
              <a:off x="5689487" y="1017"/>
              <a:ext cx="2445184" cy="146711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1" i="0" lang="en" sz="1300" u="none" cap="none" strike="noStrike">
                  <a:solidFill>
                    <a:schemeClr val="lt1"/>
                  </a:solidFill>
                  <a:latin typeface="Calibri"/>
                  <a:ea typeface="Calibri"/>
                  <a:cs typeface="Calibri"/>
                  <a:sym typeface="Calibri"/>
                </a:rPr>
                <a:t>Germany, October 15, 1936: </a:t>
              </a:r>
              <a:endParaRPr/>
            </a:p>
            <a:p>
              <a:pPr indent="0" lvl="0" marL="0" marR="0" rtl="0" algn="ctr">
                <a:lnSpc>
                  <a:spcPct val="90000"/>
                </a:lnSpc>
                <a:spcBef>
                  <a:spcPts val="455"/>
                </a:spcBef>
                <a:spcAft>
                  <a:spcPts val="0"/>
                </a:spcAft>
                <a:buClr>
                  <a:schemeClr val="lt1"/>
                </a:buClr>
                <a:buSzPts val="1300"/>
                <a:buFont typeface="Calibri"/>
                <a:buNone/>
              </a:pPr>
              <a:r>
                <a:rPr b="0" i="0" lang="en" sz="1300" u="none" cap="none" strike="noStrike">
                  <a:solidFill>
                    <a:schemeClr val="lt1"/>
                  </a:solidFill>
                  <a:latin typeface="Calibri"/>
                  <a:ea typeface="Calibri"/>
                  <a:cs typeface="Calibri"/>
                  <a:sym typeface="Calibri"/>
                </a:rPr>
                <a:t>The Reich Ministry of Education banned Jewish teachers from public schools</a:t>
              </a:r>
              <a:endParaRPr/>
            </a:p>
          </p:txBody>
        </p:sp>
        <p:sp>
          <p:nvSpPr>
            <p:cNvPr id="256" name="Google Shape;256;p41"/>
            <p:cNvSpPr/>
            <p:nvPr/>
          </p:nvSpPr>
          <p:spPr>
            <a:xfrm>
              <a:off x="359363" y="1552797"/>
              <a:ext cx="2410732" cy="1466802"/>
            </a:xfrm>
            <a:prstGeom prst="rect">
              <a:avLst/>
            </a:prstGeom>
            <a:solidFill>
              <a:srgbClr val="4372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1"/>
            <p:cNvSpPr txBox="1"/>
            <p:nvPr/>
          </p:nvSpPr>
          <p:spPr>
            <a:xfrm>
              <a:off x="359363" y="1552797"/>
              <a:ext cx="2410732" cy="146680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t/>
              </a:r>
              <a:endParaRPr b="0" i="0" sz="1300" u="none" cap="none" strike="noStrike">
                <a:solidFill>
                  <a:schemeClr val="lt1"/>
                </a:solidFill>
                <a:latin typeface="Calibri"/>
                <a:ea typeface="Calibri"/>
                <a:cs typeface="Calibri"/>
                <a:sym typeface="Calibri"/>
              </a:endParaRPr>
            </a:p>
          </p:txBody>
        </p:sp>
        <p:sp>
          <p:nvSpPr>
            <p:cNvPr id="258" name="Google Shape;258;p41"/>
            <p:cNvSpPr/>
            <p:nvPr/>
          </p:nvSpPr>
          <p:spPr>
            <a:xfrm>
              <a:off x="2989282" y="1552643"/>
              <a:ext cx="2445184" cy="1467110"/>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1"/>
            <p:cNvSpPr txBox="1"/>
            <p:nvPr/>
          </p:nvSpPr>
          <p:spPr>
            <a:xfrm>
              <a:off x="2989282" y="1552643"/>
              <a:ext cx="2445184" cy="146711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1" i="0" lang="en" sz="1300" u="none" cap="none" strike="noStrike">
                  <a:solidFill>
                    <a:schemeClr val="lt1"/>
                  </a:solidFill>
                  <a:latin typeface="Calibri"/>
                  <a:ea typeface="Calibri"/>
                  <a:cs typeface="Calibri"/>
                  <a:sym typeface="Calibri"/>
                </a:rPr>
                <a:t>Germany, November 1938</a:t>
              </a:r>
              <a:endParaRPr/>
            </a:p>
            <a:p>
              <a:pPr indent="0" lvl="0" marL="0" marR="0" rtl="0" algn="ctr">
                <a:lnSpc>
                  <a:spcPct val="90000"/>
                </a:lnSpc>
                <a:spcBef>
                  <a:spcPts val="455"/>
                </a:spcBef>
                <a:spcAft>
                  <a:spcPts val="0"/>
                </a:spcAft>
                <a:buClr>
                  <a:schemeClr val="lt1"/>
                </a:buClr>
                <a:buSzPts val="1300"/>
                <a:buFont typeface="Calibri"/>
                <a:buNone/>
              </a:pPr>
              <a:r>
                <a:rPr b="0" i="0" lang="en" sz="1300" u="none" cap="none" strike="noStrike">
                  <a:solidFill>
                    <a:schemeClr val="lt1"/>
                  </a:solidFill>
                  <a:latin typeface="Calibri"/>
                  <a:ea typeface="Calibri"/>
                  <a:cs typeface="Calibri"/>
                  <a:sym typeface="Calibri"/>
                </a:rPr>
                <a:t>The Decree on the Exclusion of Jews from German Economic Life closes all Jewish-owned businesses; The Reich Ministry of Education expels all Jewish children from public schools.</a:t>
              </a:r>
              <a:endParaRPr/>
            </a:p>
          </p:txBody>
        </p:sp>
        <p:sp>
          <p:nvSpPr>
            <p:cNvPr id="260" name="Google Shape;260;p41"/>
            <p:cNvSpPr/>
            <p:nvPr/>
          </p:nvSpPr>
          <p:spPr>
            <a:xfrm>
              <a:off x="5672261" y="1552643"/>
              <a:ext cx="2445184" cy="1467110"/>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1"/>
            <p:cNvSpPr txBox="1"/>
            <p:nvPr/>
          </p:nvSpPr>
          <p:spPr>
            <a:xfrm>
              <a:off x="5672261" y="1552643"/>
              <a:ext cx="2445184" cy="146711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1" i="0" lang="en" sz="1300" u="none" cap="none" strike="noStrike">
                  <a:solidFill>
                    <a:schemeClr val="lt1"/>
                  </a:solidFill>
                  <a:latin typeface="Calibri"/>
                  <a:ea typeface="Calibri"/>
                  <a:cs typeface="Calibri"/>
                  <a:sym typeface="Calibri"/>
                </a:rPr>
                <a:t>Germany, September 1, 1941</a:t>
              </a:r>
              <a:endParaRPr/>
            </a:p>
            <a:p>
              <a:pPr indent="0" lvl="0" marL="0" marR="0" rtl="0" algn="ctr">
                <a:lnSpc>
                  <a:spcPct val="90000"/>
                </a:lnSpc>
                <a:spcBef>
                  <a:spcPts val="455"/>
                </a:spcBef>
                <a:spcAft>
                  <a:spcPts val="0"/>
                </a:spcAft>
                <a:buClr>
                  <a:schemeClr val="lt1"/>
                </a:buClr>
                <a:buSzPts val="1300"/>
                <a:buFont typeface="Calibri"/>
                <a:buNone/>
              </a:pPr>
              <a:r>
                <a:rPr b="0" i="0" lang="en" sz="1300" u="none" cap="none" strike="noStrike">
                  <a:solidFill>
                    <a:schemeClr val="lt1"/>
                  </a:solidFill>
                  <a:latin typeface="Calibri"/>
                  <a:ea typeface="Calibri"/>
                  <a:cs typeface="Calibri"/>
                  <a:sym typeface="Calibri"/>
                </a:rPr>
                <a:t> Jews over 6 forced to wear a Yellow Star of David with 'Jew' written on it </a:t>
              </a:r>
              <a:endParaRPr/>
            </a:p>
          </p:txBody>
        </p:sp>
      </p:grpSp>
      <p:pic>
        <p:nvPicPr>
          <p:cNvPr id="262" name="Google Shape;262;p41"/>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263" name="Google Shape;263;p41"/>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
        <p:nvSpPr>
          <p:cNvPr id="264" name="Google Shape;264;p41"/>
          <p:cNvSpPr txBox="1"/>
          <p:nvPr/>
        </p:nvSpPr>
        <p:spPr>
          <a:xfrm>
            <a:off x="739589" y="2600524"/>
            <a:ext cx="2232211"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 sz="1200" u="none" cap="none" strike="noStrike">
                <a:solidFill>
                  <a:schemeClr val="lt1"/>
                </a:solidFill>
                <a:latin typeface="Calibri"/>
                <a:ea typeface="Calibri"/>
                <a:cs typeface="Calibri"/>
                <a:sym typeface="Calibri"/>
              </a:rPr>
              <a:t>Germany, August 17, 1938</a:t>
            </a:r>
            <a:endParaRPr/>
          </a:p>
          <a:p>
            <a:pPr indent="0" lvl="0" marL="0" marR="0" rtl="0" algn="ctr">
              <a:spcBef>
                <a:spcPts val="0"/>
              </a:spcBef>
              <a:spcAft>
                <a:spcPts val="0"/>
              </a:spcAft>
              <a:buNone/>
            </a:pPr>
            <a:r>
              <a:rPr b="0" i="0" lang="en" sz="1200" u="none" cap="none" strike="noStrike">
                <a:solidFill>
                  <a:schemeClr val="lt1"/>
                </a:solidFill>
                <a:latin typeface="Calibri"/>
                <a:ea typeface="Calibri"/>
                <a:cs typeface="Calibri"/>
                <a:sym typeface="Calibri"/>
              </a:rPr>
              <a:t>The “Law on the Alteration of Family and Personal Names” required Jews who did not have “Jewish first names” to take the middle names “Israel” (for men) or “Sara” (for women).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5"/>
          <p:cNvSpPr txBox="1"/>
          <p:nvPr>
            <p:ph type="title"/>
          </p:nvPr>
        </p:nvSpPr>
        <p:spPr>
          <a:xfrm>
            <a:off x="0" y="-21200"/>
            <a:ext cx="9144000" cy="983400"/>
          </a:xfrm>
          <a:prstGeom prst="rect">
            <a:avLst/>
          </a:prstGeom>
          <a:solidFill>
            <a:srgbClr val="00B0F0"/>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990"/>
              <a:buFont typeface="Libre Franklin Black"/>
              <a:buNone/>
            </a:pP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br>
              <a:rPr b="1" lang="en" sz="2400" cap="none">
                <a:solidFill>
                  <a:schemeClr val="lt1"/>
                </a:solidFill>
                <a:latin typeface="Libre Franklin Black"/>
                <a:ea typeface="Libre Franklin Black"/>
                <a:cs typeface="Libre Franklin Black"/>
                <a:sym typeface="Libre Franklin Black"/>
              </a:rPr>
            </a:br>
            <a:r>
              <a:rPr b="1" lang="en" sz="2400" cap="none">
                <a:solidFill>
                  <a:schemeClr val="lt1"/>
                </a:solidFill>
                <a:latin typeface="Libre Franklin Black"/>
                <a:ea typeface="Libre Franklin Black"/>
                <a:cs typeface="Libre Franklin Black"/>
                <a:sym typeface="Libre Franklin Black"/>
              </a:rPr>
              <a:t>STATION 2 PROPAGANDA: </a:t>
            </a:r>
            <a:r>
              <a:rPr b="1" lang="en" sz="2000">
                <a:solidFill>
                  <a:schemeClr val="lt1"/>
                </a:solidFill>
                <a:latin typeface="Calibri"/>
                <a:ea typeface="Calibri"/>
                <a:cs typeface="Calibri"/>
                <a:sym typeface="Calibri"/>
              </a:rPr>
              <a:t>Examples of </a:t>
            </a:r>
            <a:r>
              <a:rPr b="1" lang="en" sz="2000">
                <a:solidFill>
                  <a:srgbClr val="002060"/>
                </a:solidFill>
                <a:latin typeface="Calibri"/>
                <a:ea typeface="Calibri"/>
                <a:cs typeface="Calibri"/>
                <a:sym typeface="Calibri"/>
              </a:rPr>
              <a:t>PRE-NAZI</a:t>
            </a:r>
            <a:r>
              <a:rPr b="1" lang="en" sz="2000">
                <a:solidFill>
                  <a:schemeClr val="lt1"/>
                </a:solidFill>
                <a:latin typeface="Calibri"/>
                <a:ea typeface="Calibri"/>
                <a:cs typeface="Calibri"/>
                <a:sym typeface="Calibri"/>
              </a:rPr>
              <a:t> government propaganda. What is the message of the images? What creative techniques were used? How might Jewish people </a:t>
            </a:r>
            <a:r>
              <a:rPr b="1" lang="en" sz="2000">
                <a:solidFill>
                  <a:schemeClr val="lt1"/>
                </a:solidFill>
              </a:rPr>
              <a:t>versus</a:t>
            </a:r>
            <a:r>
              <a:rPr b="1" lang="en" sz="2000">
                <a:solidFill>
                  <a:schemeClr val="lt1"/>
                </a:solidFill>
                <a:latin typeface="Calibri"/>
                <a:ea typeface="Calibri"/>
                <a:cs typeface="Calibri"/>
                <a:sym typeface="Calibri"/>
              </a:rPr>
              <a:t> non Jewish people </a:t>
            </a:r>
            <a:r>
              <a:rPr b="1" lang="en" sz="2000">
                <a:solidFill>
                  <a:schemeClr val="lt1"/>
                </a:solidFill>
              </a:rPr>
              <a:t>perceive</a:t>
            </a:r>
            <a:r>
              <a:rPr b="1" lang="en" sz="2000">
                <a:solidFill>
                  <a:schemeClr val="lt1"/>
                </a:solidFill>
                <a:latin typeface="Calibri"/>
                <a:ea typeface="Calibri"/>
                <a:cs typeface="Calibri"/>
                <a:sym typeface="Calibri"/>
              </a:rPr>
              <a:t> the messages?  </a:t>
            </a:r>
            <a:endParaRPr b="1" sz="2000">
              <a:solidFill>
                <a:schemeClr val="lt1"/>
              </a:solidFill>
              <a:latin typeface="Calibri"/>
              <a:ea typeface="Calibri"/>
              <a:cs typeface="Calibri"/>
              <a:sym typeface="Calibri"/>
            </a:endParaRPr>
          </a:p>
        </p:txBody>
      </p:sp>
      <p:pic>
        <p:nvPicPr>
          <p:cNvPr id="270" name="Google Shape;270;p15"/>
          <p:cNvPicPr preferRelativeResize="0"/>
          <p:nvPr/>
        </p:nvPicPr>
        <p:blipFill rotWithShape="1">
          <a:blip r:embed="rId3">
            <a:alphaModFix/>
          </a:blip>
          <a:srcRect b="8661" l="1892" r="34070" t="15775"/>
          <a:stretch/>
        </p:blipFill>
        <p:spPr>
          <a:xfrm>
            <a:off x="227233" y="1057556"/>
            <a:ext cx="3298750" cy="2747564"/>
          </a:xfrm>
          <a:prstGeom prst="rect">
            <a:avLst/>
          </a:prstGeom>
          <a:noFill/>
          <a:ln>
            <a:noFill/>
          </a:ln>
        </p:spPr>
      </p:pic>
      <p:sp>
        <p:nvSpPr>
          <p:cNvPr id="271" name="Google Shape;271;p15"/>
          <p:cNvSpPr txBox="1"/>
          <p:nvPr/>
        </p:nvSpPr>
        <p:spPr>
          <a:xfrm>
            <a:off x="185666" y="3753858"/>
            <a:ext cx="334031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800" u="none" cap="none" strike="noStrike">
                <a:solidFill>
                  <a:srgbClr val="212121"/>
                </a:solidFill>
                <a:latin typeface="Calibri"/>
                <a:ea typeface="Calibri"/>
                <a:cs typeface="Calibri"/>
                <a:sym typeface="Calibri"/>
              </a:rPr>
              <a:t>Burning of the Jews, published in the Nuremberg Chronicle, 1493 (woodcut) Example of </a:t>
            </a:r>
            <a:r>
              <a:rPr b="1" i="0" lang="en" sz="800" u="none" cap="none" strike="noStrike">
                <a:solidFill>
                  <a:srgbClr val="212121"/>
                </a:solidFill>
                <a:latin typeface="Calibri"/>
                <a:ea typeface="Calibri"/>
                <a:cs typeface="Calibri"/>
                <a:sym typeface="Calibri"/>
              </a:rPr>
              <a:t>religious antisemitism</a:t>
            </a:r>
            <a:r>
              <a:rPr b="0" i="0" lang="en" sz="800" u="none" cap="none" strike="noStrike">
                <a:solidFill>
                  <a:srgbClr val="212121"/>
                </a:solidFill>
                <a:latin typeface="Calibri"/>
                <a:ea typeface="Calibri"/>
                <a:cs typeface="Calibri"/>
                <a:sym typeface="Calibri"/>
              </a:rPr>
              <a:t>. </a:t>
            </a:r>
            <a:endParaRPr b="0" i="0" sz="800" u="none" cap="none" strike="noStrike">
              <a:solidFill>
                <a:schemeClr val="dk1"/>
              </a:solidFill>
              <a:highlight>
                <a:srgbClr val="FFFFFF"/>
              </a:highlight>
              <a:latin typeface="Calibri"/>
              <a:ea typeface="Calibri"/>
              <a:cs typeface="Calibri"/>
              <a:sym typeface="Calibri"/>
            </a:endParaRPr>
          </a:p>
        </p:txBody>
      </p:sp>
      <p:pic>
        <p:nvPicPr>
          <p:cNvPr id="272" name="Google Shape;272;p15"/>
          <p:cNvPicPr preferRelativeResize="0"/>
          <p:nvPr/>
        </p:nvPicPr>
        <p:blipFill rotWithShape="1">
          <a:blip r:embed="rId4">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273" name="Google Shape;273;p15"/>
          <p:cNvPicPr preferRelativeResize="0"/>
          <p:nvPr/>
        </p:nvPicPr>
        <p:blipFill rotWithShape="1">
          <a:blip r:embed="rId5">
            <a:alphaModFix/>
          </a:blip>
          <a:srcRect b="0" l="0" r="0" t="0"/>
          <a:stretch/>
        </p:blipFill>
        <p:spPr>
          <a:xfrm>
            <a:off x="7002982" y="4274121"/>
            <a:ext cx="2017264" cy="805451"/>
          </a:xfrm>
          <a:prstGeom prst="rect">
            <a:avLst/>
          </a:prstGeom>
          <a:noFill/>
          <a:ln>
            <a:noFill/>
          </a:ln>
        </p:spPr>
      </p:pic>
      <p:pic>
        <p:nvPicPr>
          <p:cNvPr id="274" name="Google Shape;274;p15"/>
          <p:cNvPicPr preferRelativeResize="0"/>
          <p:nvPr/>
        </p:nvPicPr>
        <p:blipFill rotWithShape="1">
          <a:blip r:embed="rId6">
            <a:alphaModFix/>
          </a:blip>
          <a:srcRect b="0" l="0" r="0" t="0"/>
          <a:stretch/>
        </p:blipFill>
        <p:spPr>
          <a:xfrm>
            <a:off x="3981553" y="1107301"/>
            <a:ext cx="1837798" cy="2674287"/>
          </a:xfrm>
          <a:prstGeom prst="rect">
            <a:avLst/>
          </a:prstGeom>
          <a:noFill/>
          <a:ln>
            <a:noFill/>
          </a:ln>
        </p:spPr>
      </p:pic>
      <p:pic>
        <p:nvPicPr>
          <p:cNvPr id="275" name="Google Shape;275;p15"/>
          <p:cNvPicPr preferRelativeResize="0"/>
          <p:nvPr/>
        </p:nvPicPr>
        <p:blipFill rotWithShape="1">
          <a:blip r:embed="rId7">
            <a:alphaModFix/>
          </a:blip>
          <a:srcRect b="6333" l="1840" r="15339" t="785"/>
          <a:stretch/>
        </p:blipFill>
        <p:spPr>
          <a:xfrm>
            <a:off x="6895795" y="1093854"/>
            <a:ext cx="1575852" cy="2674287"/>
          </a:xfrm>
          <a:prstGeom prst="rect">
            <a:avLst/>
          </a:prstGeom>
          <a:noFill/>
          <a:ln>
            <a:noFill/>
          </a:ln>
        </p:spPr>
      </p:pic>
      <p:sp>
        <p:nvSpPr>
          <p:cNvPr id="276" name="Google Shape;276;p15"/>
          <p:cNvSpPr txBox="1"/>
          <p:nvPr/>
        </p:nvSpPr>
        <p:spPr>
          <a:xfrm>
            <a:off x="3923188" y="3771667"/>
            <a:ext cx="22231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800" u="none" cap="none" strike="noStrike">
                <a:solidFill>
                  <a:schemeClr val="dk1"/>
                </a:solidFill>
                <a:latin typeface="Calibri"/>
                <a:ea typeface="Calibri"/>
                <a:cs typeface="Calibri"/>
                <a:sym typeface="Calibri"/>
              </a:rPr>
              <a:t>1920, Vienna, Austria. Caricature from the antisemitic Viennese magazine Kikeriki.  </a:t>
            </a:r>
            <a:br>
              <a:rPr b="0" i="0" lang="en" sz="800" u="none" cap="none" strike="noStrike">
                <a:solidFill>
                  <a:schemeClr val="dk1"/>
                </a:solidFill>
                <a:latin typeface="Calibri"/>
                <a:ea typeface="Calibri"/>
                <a:cs typeface="Calibri"/>
                <a:sym typeface="Calibri"/>
              </a:rPr>
            </a:br>
            <a:r>
              <a:rPr b="0" i="0" lang="en" sz="800" u="none" cap="none" strike="noStrike">
                <a:solidFill>
                  <a:schemeClr val="dk1"/>
                </a:solidFill>
                <a:latin typeface="Calibri"/>
                <a:ea typeface="Calibri"/>
                <a:cs typeface="Calibri"/>
                <a:sym typeface="Calibri"/>
              </a:rPr>
              <a:t>Example of </a:t>
            </a:r>
            <a:r>
              <a:rPr b="1" i="0" lang="en" sz="800" u="none" cap="none" strike="noStrike">
                <a:solidFill>
                  <a:schemeClr val="dk1"/>
                </a:solidFill>
                <a:latin typeface="Calibri"/>
                <a:ea typeface="Calibri"/>
                <a:cs typeface="Calibri"/>
                <a:sym typeface="Calibri"/>
              </a:rPr>
              <a:t>economic antisemitism</a:t>
            </a:r>
            <a:r>
              <a:rPr b="0" i="0" lang="en" sz="800" u="none" cap="none" strike="noStrike">
                <a:solidFill>
                  <a:schemeClr val="dk1"/>
                </a:solidFill>
                <a:latin typeface="Calibri"/>
                <a:ea typeface="Calibri"/>
                <a:cs typeface="Calibri"/>
                <a:sym typeface="Calibri"/>
              </a:rPr>
              <a:t>. </a:t>
            </a:r>
            <a:endParaRPr/>
          </a:p>
        </p:txBody>
      </p:sp>
      <p:sp>
        <p:nvSpPr>
          <p:cNvPr id="277" name="Google Shape;277;p15"/>
          <p:cNvSpPr txBox="1"/>
          <p:nvPr/>
        </p:nvSpPr>
        <p:spPr>
          <a:xfrm>
            <a:off x="6763871" y="3738213"/>
            <a:ext cx="20842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1921, French version of the </a:t>
            </a:r>
            <a:r>
              <a:rPr lang="en" sz="800" u="sng">
                <a:solidFill>
                  <a:schemeClr val="dk1"/>
                </a:solidFill>
                <a:latin typeface="Calibri"/>
                <a:ea typeface="Calibri"/>
                <a:cs typeface="Calibri"/>
                <a:sym typeface="Calibri"/>
                <a:hlinkClick r:id="rId8">
                  <a:extLst>
                    <a:ext uri="{A12FA001-AC4F-418D-AE19-62706E023703}">
                      <ahyp:hlinkClr val="tx"/>
                    </a:ext>
                  </a:extLst>
                </a:hlinkClick>
              </a:rPr>
              <a:t>Protocols of the Elders of Zion</a:t>
            </a:r>
            <a:r>
              <a:rPr lang="en" sz="800">
                <a:solidFill>
                  <a:schemeClr val="dk1"/>
                </a:solidFill>
                <a:latin typeface="Calibri"/>
                <a:ea typeface="Calibri"/>
                <a:cs typeface="Calibri"/>
                <a:sym typeface="Calibri"/>
              </a:rPr>
              <a:t>.  Example of </a:t>
            </a:r>
            <a:r>
              <a:rPr b="1" lang="en" sz="800">
                <a:solidFill>
                  <a:schemeClr val="dk1"/>
                </a:solidFill>
                <a:latin typeface="Calibri"/>
                <a:ea typeface="Calibri"/>
                <a:cs typeface="Calibri"/>
                <a:sym typeface="Calibri"/>
              </a:rPr>
              <a:t>political antisemitism</a:t>
            </a:r>
            <a:r>
              <a:rPr lang="en" sz="800">
                <a:solidFill>
                  <a:schemeClr val="dk1"/>
                </a:solidFill>
                <a:latin typeface="Calibri"/>
                <a:ea typeface="Calibri"/>
                <a:cs typeface="Calibri"/>
                <a:sym typeface="Calibri"/>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Text&#10;&#10;Description automatically generated" id="282" name="Google Shape;282;p42"/>
          <p:cNvPicPr preferRelativeResize="0"/>
          <p:nvPr>
            <p:ph idx="2" type="body"/>
          </p:nvPr>
        </p:nvPicPr>
        <p:blipFill rotWithShape="1">
          <a:blip r:embed="rId3">
            <a:alphaModFix/>
          </a:blip>
          <a:srcRect b="1634" l="1970" r="1699" t="2296"/>
          <a:stretch/>
        </p:blipFill>
        <p:spPr>
          <a:xfrm>
            <a:off x="341833" y="1034014"/>
            <a:ext cx="1950134" cy="2806443"/>
          </a:xfrm>
          <a:prstGeom prst="rect">
            <a:avLst/>
          </a:prstGeom>
          <a:noFill/>
          <a:ln>
            <a:noFill/>
          </a:ln>
        </p:spPr>
      </p:pic>
      <p:pic>
        <p:nvPicPr>
          <p:cNvPr id="283" name="Google Shape;283;p42"/>
          <p:cNvPicPr preferRelativeResize="0"/>
          <p:nvPr/>
        </p:nvPicPr>
        <p:blipFill rotWithShape="1">
          <a:blip r:embed="rId4">
            <a:alphaModFix/>
          </a:blip>
          <a:srcRect b="0" l="0" r="0" t="0"/>
          <a:stretch/>
        </p:blipFill>
        <p:spPr>
          <a:xfrm>
            <a:off x="3235181" y="1006957"/>
            <a:ext cx="2065485" cy="2873356"/>
          </a:xfrm>
          <a:prstGeom prst="rect">
            <a:avLst/>
          </a:prstGeom>
          <a:noFill/>
          <a:ln>
            <a:noFill/>
          </a:ln>
        </p:spPr>
      </p:pic>
      <p:pic>
        <p:nvPicPr>
          <p:cNvPr id="284" name="Google Shape;284;p42"/>
          <p:cNvPicPr preferRelativeResize="0"/>
          <p:nvPr/>
        </p:nvPicPr>
        <p:blipFill rotWithShape="1">
          <a:blip r:embed="rId5">
            <a:alphaModFix/>
          </a:blip>
          <a:srcRect b="0" l="0" r="0" t="0"/>
          <a:stretch/>
        </p:blipFill>
        <p:spPr>
          <a:xfrm>
            <a:off x="6375905" y="953534"/>
            <a:ext cx="2065485" cy="2913287"/>
          </a:xfrm>
          <a:prstGeom prst="rect">
            <a:avLst/>
          </a:prstGeom>
          <a:noFill/>
          <a:ln>
            <a:noFill/>
          </a:ln>
        </p:spPr>
      </p:pic>
      <p:sp>
        <p:nvSpPr>
          <p:cNvPr id="285" name="Google Shape;285;p42"/>
          <p:cNvSpPr txBox="1"/>
          <p:nvPr/>
        </p:nvSpPr>
        <p:spPr>
          <a:xfrm>
            <a:off x="3191088" y="3838540"/>
            <a:ext cx="2065485"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1937</a:t>
            </a:r>
            <a:endParaRPr/>
          </a:p>
        </p:txBody>
      </p:sp>
      <p:sp>
        <p:nvSpPr>
          <p:cNvPr id="286" name="Google Shape;286;p42"/>
          <p:cNvSpPr txBox="1"/>
          <p:nvPr/>
        </p:nvSpPr>
        <p:spPr>
          <a:xfrm>
            <a:off x="6251711" y="3814237"/>
            <a:ext cx="238902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chemeClr val="dk1"/>
                </a:solidFill>
                <a:latin typeface="Calibri"/>
                <a:ea typeface="Calibri"/>
                <a:cs typeface="Calibri"/>
                <a:sym typeface="Calibri"/>
              </a:rPr>
              <a:t>1942</a:t>
            </a:r>
            <a:endParaRPr/>
          </a:p>
        </p:txBody>
      </p:sp>
      <p:pic>
        <p:nvPicPr>
          <p:cNvPr id="287" name="Google Shape;287;p42"/>
          <p:cNvPicPr preferRelativeResize="0"/>
          <p:nvPr/>
        </p:nvPicPr>
        <p:blipFill rotWithShape="1">
          <a:blip r:embed="rId6">
            <a:alphaModFix/>
          </a:blip>
          <a:srcRect b="0" l="0" r="0" t="0"/>
          <a:stretch/>
        </p:blipFill>
        <p:spPr>
          <a:xfrm>
            <a:off x="0" y="4199878"/>
            <a:ext cx="9144000" cy="943622"/>
          </a:xfrm>
          <a:prstGeom prst="rect">
            <a:avLst/>
          </a:prstGeom>
          <a:noFill/>
          <a:ln>
            <a:noFill/>
          </a:ln>
        </p:spPr>
      </p:pic>
      <p:sp>
        <p:nvSpPr>
          <p:cNvPr id="288" name="Google Shape;288;p42"/>
          <p:cNvSpPr txBox="1"/>
          <p:nvPr>
            <p:ph type="title"/>
          </p:nvPr>
        </p:nvSpPr>
        <p:spPr>
          <a:xfrm>
            <a:off x="0" y="115"/>
            <a:ext cx="9144000" cy="921744"/>
          </a:xfrm>
          <a:prstGeom prst="rect">
            <a:avLst/>
          </a:prstGeom>
          <a:solidFill>
            <a:srgbClr val="00B0F0"/>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990"/>
              <a:buFont typeface="Libre Franklin Black"/>
              <a:buNone/>
            </a:pPr>
            <a:r>
              <a:rPr b="1" lang="en" sz="2400" cap="none">
                <a:solidFill>
                  <a:schemeClr val="lt1"/>
                </a:solidFill>
                <a:latin typeface="Libre Franklin Black"/>
                <a:ea typeface="Libre Franklin Black"/>
                <a:cs typeface="Libre Franklin Black"/>
                <a:sym typeface="Libre Franklin Black"/>
              </a:rPr>
              <a:t>STATION 2 PROPAGANDA: </a:t>
            </a:r>
            <a:r>
              <a:rPr b="1" lang="en" sz="1800">
                <a:solidFill>
                  <a:schemeClr val="lt1"/>
                </a:solidFill>
                <a:latin typeface="Calibri"/>
                <a:ea typeface="Calibri"/>
                <a:cs typeface="Calibri"/>
                <a:sym typeface="Calibri"/>
              </a:rPr>
              <a:t>Examples of </a:t>
            </a:r>
            <a:r>
              <a:rPr b="1" lang="en" sz="1800">
                <a:solidFill>
                  <a:srgbClr val="002060"/>
                </a:solidFill>
                <a:latin typeface="Calibri"/>
                <a:ea typeface="Calibri"/>
                <a:cs typeface="Calibri"/>
                <a:sym typeface="Calibri"/>
              </a:rPr>
              <a:t>NAZI GOVERNMENT </a:t>
            </a:r>
            <a:r>
              <a:rPr b="1" lang="en" sz="1800">
                <a:solidFill>
                  <a:schemeClr val="lt1"/>
                </a:solidFill>
                <a:latin typeface="Calibri"/>
                <a:ea typeface="Calibri"/>
                <a:cs typeface="Calibri"/>
                <a:sym typeface="Calibri"/>
              </a:rPr>
              <a:t>propaganda.</a:t>
            </a:r>
            <a:br>
              <a:rPr b="1" lang="en" sz="1800">
                <a:solidFill>
                  <a:schemeClr val="lt1"/>
                </a:solidFill>
                <a:latin typeface="Calibri"/>
                <a:ea typeface="Calibri"/>
                <a:cs typeface="Calibri"/>
                <a:sym typeface="Calibri"/>
              </a:rPr>
            </a:br>
            <a:r>
              <a:rPr b="1" lang="en" sz="1800">
                <a:solidFill>
                  <a:schemeClr val="lt1"/>
                </a:solidFill>
                <a:latin typeface="Calibri"/>
                <a:ea typeface="Calibri"/>
                <a:cs typeface="Calibri"/>
                <a:sym typeface="Calibri"/>
              </a:rPr>
              <a:t>What is the message of the images? What creative techniques were used? Then, explain the similarities &amp; differences in propaganda before Nazi rule and during Nazi rule. </a:t>
            </a:r>
            <a:endParaRPr b="1" sz="1800">
              <a:solidFill>
                <a:schemeClr val="lt1"/>
              </a:solidFill>
              <a:latin typeface="Calibri"/>
              <a:ea typeface="Calibri"/>
              <a:cs typeface="Calibri"/>
              <a:sym typeface="Calibri"/>
            </a:endParaRPr>
          </a:p>
        </p:txBody>
      </p:sp>
      <p:pic>
        <p:nvPicPr>
          <p:cNvPr descr="Text&#10;&#10;Description automatically generated with low confidence" id="289" name="Google Shape;289;p42"/>
          <p:cNvPicPr preferRelativeResize="0"/>
          <p:nvPr/>
        </p:nvPicPr>
        <p:blipFill rotWithShape="1">
          <a:blip r:embed="rId7">
            <a:alphaModFix/>
          </a:blip>
          <a:srcRect b="0" l="0" r="0" t="0"/>
          <a:stretch/>
        </p:blipFill>
        <p:spPr>
          <a:xfrm>
            <a:off x="7002982" y="4274121"/>
            <a:ext cx="2017264" cy="805451"/>
          </a:xfrm>
          <a:prstGeom prst="rect">
            <a:avLst/>
          </a:prstGeom>
          <a:noFill/>
          <a:ln>
            <a:noFill/>
          </a:ln>
        </p:spPr>
      </p:pic>
      <p:sp>
        <p:nvSpPr>
          <p:cNvPr id="290" name="Google Shape;290;p42"/>
          <p:cNvSpPr txBox="1"/>
          <p:nvPr/>
        </p:nvSpPr>
        <p:spPr>
          <a:xfrm>
            <a:off x="313149" y="3859791"/>
            <a:ext cx="1952679" cy="194193"/>
          </a:xfrm>
          <a:prstGeom prst="rect">
            <a:avLst/>
          </a:prstGeom>
          <a:noFill/>
          <a:ln>
            <a:noFill/>
          </a:ln>
        </p:spPr>
        <p:txBody>
          <a:bodyPr anchorCtr="0" anchor="t" bIns="45700" lIns="91425" spcFirstLastPara="1" rIns="91425" wrap="square" tIns="45700">
            <a:normAutofit fontScale="40000" lnSpcReduction="20000"/>
          </a:bodyPr>
          <a:lstStyle/>
          <a:p>
            <a:pPr indent="0" lvl="0" marL="0" marR="0" rtl="0" algn="l">
              <a:lnSpc>
                <a:spcPct val="90000"/>
              </a:lnSpc>
              <a:spcBef>
                <a:spcPts val="0"/>
              </a:spcBef>
              <a:spcAft>
                <a:spcPts val="0"/>
              </a:spcAft>
              <a:buClr>
                <a:schemeClr val="dk1"/>
              </a:buClr>
              <a:buSzPct val="100000"/>
              <a:buFont typeface="Arial"/>
              <a:buNone/>
            </a:pPr>
            <a:r>
              <a:rPr lang="en" sz="2100">
                <a:solidFill>
                  <a:schemeClr val="dk1"/>
                </a:solidFill>
                <a:latin typeface="Calibri"/>
                <a:ea typeface="Calibri"/>
                <a:cs typeface="Calibri"/>
                <a:sym typeface="Calibri"/>
              </a:rPr>
              <a:t>1935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4"/>
          <p:cNvSpPr/>
          <p:nvPr/>
        </p:nvSpPr>
        <p:spPr>
          <a:xfrm>
            <a:off x="7901600" y="4006700"/>
            <a:ext cx="1323300" cy="1248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6" name="Google Shape;296;p24"/>
          <p:cNvPicPr preferRelativeResize="0"/>
          <p:nvPr/>
        </p:nvPicPr>
        <p:blipFill rotWithShape="1">
          <a:blip r:embed="rId3">
            <a:alphaModFix/>
          </a:blip>
          <a:srcRect b="0" l="0" r="0" t="0"/>
          <a:stretch/>
        </p:blipFill>
        <p:spPr>
          <a:xfrm>
            <a:off x="313265" y="1839945"/>
            <a:ext cx="2678705" cy="1869141"/>
          </a:xfrm>
          <a:prstGeom prst="rect">
            <a:avLst/>
          </a:prstGeom>
          <a:noFill/>
          <a:ln>
            <a:noFill/>
          </a:ln>
        </p:spPr>
      </p:pic>
      <p:pic>
        <p:nvPicPr>
          <p:cNvPr id="297" name="Google Shape;297;p24"/>
          <p:cNvPicPr preferRelativeResize="0"/>
          <p:nvPr/>
        </p:nvPicPr>
        <p:blipFill rotWithShape="1">
          <a:blip r:embed="rId4">
            <a:alphaModFix/>
          </a:blip>
          <a:srcRect b="0" l="0" r="0" t="0"/>
          <a:stretch/>
        </p:blipFill>
        <p:spPr>
          <a:xfrm>
            <a:off x="3232647" y="1937419"/>
            <a:ext cx="2678705" cy="1674191"/>
          </a:xfrm>
          <a:prstGeom prst="rect">
            <a:avLst/>
          </a:prstGeom>
          <a:noFill/>
          <a:ln>
            <a:noFill/>
          </a:ln>
        </p:spPr>
      </p:pic>
      <p:pic>
        <p:nvPicPr>
          <p:cNvPr id="298" name="Google Shape;298;p24"/>
          <p:cNvPicPr preferRelativeResize="0"/>
          <p:nvPr/>
        </p:nvPicPr>
        <p:blipFill rotWithShape="1">
          <a:blip r:embed="rId5">
            <a:alphaModFix/>
          </a:blip>
          <a:srcRect b="8454" l="3378" r="0" t="0"/>
          <a:stretch/>
        </p:blipFill>
        <p:spPr>
          <a:xfrm>
            <a:off x="6152029" y="1937418"/>
            <a:ext cx="2411221" cy="1674191"/>
          </a:xfrm>
          <a:prstGeom prst="rect">
            <a:avLst/>
          </a:prstGeom>
          <a:noFill/>
          <a:ln>
            <a:noFill/>
          </a:ln>
        </p:spPr>
      </p:pic>
      <p:pic>
        <p:nvPicPr>
          <p:cNvPr id="299" name="Google Shape;299;p24"/>
          <p:cNvPicPr preferRelativeResize="0"/>
          <p:nvPr/>
        </p:nvPicPr>
        <p:blipFill rotWithShape="1">
          <a:blip r:embed="rId6">
            <a:alphaModFix/>
          </a:blip>
          <a:srcRect b="0" l="0" r="0" t="0"/>
          <a:stretch/>
        </p:blipFill>
        <p:spPr>
          <a:xfrm>
            <a:off x="0" y="4199878"/>
            <a:ext cx="9144000" cy="943622"/>
          </a:xfrm>
          <a:prstGeom prst="rect">
            <a:avLst/>
          </a:prstGeom>
          <a:noFill/>
          <a:ln>
            <a:noFill/>
          </a:ln>
        </p:spPr>
      </p:pic>
      <p:sp>
        <p:nvSpPr>
          <p:cNvPr id="300" name="Google Shape;300;p24"/>
          <p:cNvSpPr txBox="1"/>
          <p:nvPr>
            <p:ph type="title"/>
          </p:nvPr>
        </p:nvSpPr>
        <p:spPr>
          <a:xfrm>
            <a:off x="0" y="114"/>
            <a:ext cx="9144000" cy="1248599"/>
          </a:xfrm>
          <a:prstGeom prst="rect">
            <a:avLst/>
          </a:prstGeom>
          <a:solidFill>
            <a:srgbClr val="00B0F0"/>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990"/>
              <a:buFont typeface="Libre Franklin Black"/>
              <a:buNone/>
            </a:pPr>
            <a:r>
              <a:rPr b="1" lang="en" sz="2000" cap="none">
                <a:solidFill>
                  <a:schemeClr val="lt1"/>
                </a:solidFill>
                <a:latin typeface="Libre Franklin Black"/>
                <a:ea typeface="Libre Franklin Black"/>
                <a:cs typeface="Libre Franklin Black"/>
                <a:sym typeface="Libre Franklin Black"/>
              </a:rPr>
              <a:t>STATION 2 PROPAGANDA: </a:t>
            </a:r>
            <a:r>
              <a:rPr b="1" lang="en" sz="1800">
                <a:solidFill>
                  <a:schemeClr val="lt1"/>
                </a:solidFill>
                <a:latin typeface="Libre Franklin Black"/>
                <a:ea typeface="Libre Franklin Black"/>
                <a:cs typeface="Libre Franklin Black"/>
                <a:sym typeface="Libre Franklin Black"/>
              </a:rPr>
              <a:t>Examples of </a:t>
            </a:r>
            <a:r>
              <a:rPr b="1" lang="en" sz="1800">
                <a:solidFill>
                  <a:srgbClr val="002060"/>
                </a:solidFill>
                <a:latin typeface="Libre Franklin Black"/>
                <a:ea typeface="Libre Franklin Black"/>
                <a:cs typeface="Libre Franklin Black"/>
                <a:sym typeface="Libre Franklin Black"/>
              </a:rPr>
              <a:t>CURRENT-DAY 21</a:t>
            </a:r>
            <a:r>
              <a:rPr b="1" baseline="30000" lang="en" sz="1800">
                <a:solidFill>
                  <a:srgbClr val="002060"/>
                </a:solidFill>
                <a:latin typeface="Libre Franklin Black"/>
                <a:ea typeface="Libre Franklin Black"/>
                <a:cs typeface="Libre Franklin Black"/>
                <a:sym typeface="Libre Franklin Black"/>
              </a:rPr>
              <a:t>ST</a:t>
            </a:r>
            <a:r>
              <a:rPr b="1" lang="en" sz="1800">
                <a:solidFill>
                  <a:srgbClr val="002060"/>
                </a:solidFill>
                <a:latin typeface="Libre Franklin Black"/>
                <a:ea typeface="Libre Franklin Black"/>
                <a:cs typeface="Libre Franklin Black"/>
                <a:sym typeface="Libre Franklin Black"/>
              </a:rPr>
              <a:t> CENTURY</a:t>
            </a:r>
            <a:r>
              <a:rPr b="1" lang="en" sz="1800">
                <a:solidFill>
                  <a:schemeClr val="lt1"/>
                </a:solidFill>
                <a:latin typeface="Libre Franklin Black"/>
                <a:ea typeface="Libre Franklin Black"/>
                <a:cs typeface="Libre Franklin Black"/>
                <a:sym typeface="Libre Franklin Black"/>
              </a:rPr>
              <a:t> antisemitic propaganda</a:t>
            </a:r>
            <a:br>
              <a:rPr b="1" lang="en" sz="1800">
                <a:solidFill>
                  <a:schemeClr val="lt1"/>
                </a:solidFill>
                <a:latin typeface="Libre Franklin Black"/>
                <a:ea typeface="Libre Franklin Black"/>
                <a:cs typeface="Libre Franklin Black"/>
                <a:sym typeface="Libre Franklin Black"/>
              </a:rPr>
            </a:br>
            <a:r>
              <a:rPr b="1" lang="en" sz="1800">
                <a:solidFill>
                  <a:schemeClr val="lt1"/>
                </a:solidFill>
                <a:latin typeface="Calibri"/>
                <a:ea typeface="Calibri"/>
                <a:cs typeface="Calibri"/>
                <a:sym typeface="Calibri"/>
              </a:rPr>
              <a:t>What is the message of the images? What creative techniques were used? How do these images compare to the historic examples on the other slides? </a:t>
            </a:r>
            <a:endParaRPr b="1" sz="1800">
              <a:solidFill>
                <a:schemeClr val="lt1"/>
              </a:solidFill>
              <a:latin typeface="Calibri"/>
              <a:ea typeface="Calibri"/>
              <a:cs typeface="Calibri"/>
              <a:sym typeface="Calibri"/>
            </a:endParaRPr>
          </a:p>
        </p:txBody>
      </p:sp>
      <p:pic>
        <p:nvPicPr>
          <p:cNvPr descr="Text&#10;&#10;Description automatically generated with low confidence" id="301" name="Google Shape;301;p24"/>
          <p:cNvPicPr preferRelativeResize="0"/>
          <p:nvPr/>
        </p:nvPicPr>
        <p:blipFill rotWithShape="1">
          <a:blip r:embed="rId7">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9"/>
          <p:cNvSpPr txBox="1"/>
          <p:nvPr>
            <p:ph type="title"/>
          </p:nvPr>
        </p:nvSpPr>
        <p:spPr>
          <a:xfrm>
            <a:off x="0" y="0"/>
            <a:ext cx="9144000" cy="1149724"/>
          </a:xfrm>
          <a:prstGeom prst="rect">
            <a:avLst/>
          </a:prstGeom>
          <a:solidFill>
            <a:srgbClr val="00B0F0"/>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4200"/>
              <a:buFont typeface="Libre Franklin Black"/>
              <a:buNone/>
            </a:pPr>
            <a:r>
              <a:rPr b="1" lang="en" sz="2400">
                <a:solidFill>
                  <a:schemeClr val="lt1"/>
                </a:solidFill>
                <a:latin typeface="Libre Franklin Black"/>
                <a:ea typeface="Libre Franklin Black"/>
                <a:cs typeface="Libre Franklin Black"/>
                <a:sym typeface="Libre Franklin Black"/>
              </a:rPr>
              <a:t>Station 3: Survivor Testimony</a:t>
            </a:r>
            <a:endParaRPr b="1" sz="2400">
              <a:solidFill>
                <a:schemeClr val="lt1"/>
              </a:solidFill>
              <a:latin typeface="Libre Franklin Black"/>
              <a:ea typeface="Libre Franklin Black"/>
              <a:cs typeface="Libre Franklin Black"/>
              <a:sym typeface="Libre Franklin Black"/>
            </a:endParaRPr>
          </a:p>
          <a:p>
            <a:pPr indent="0" lvl="0" marL="0" rtl="0" algn="l">
              <a:lnSpc>
                <a:spcPct val="100000"/>
              </a:lnSpc>
              <a:spcBef>
                <a:spcPts val="0"/>
              </a:spcBef>
              <a:spcAft>
                <a:spcPts val="0"/>
              </a:spcAft>
              <a:buClr>
                <a:schemeClr val="lt1"/>
              </a:buClr>
              <a:buSzPts val="4200"/>
              <a:buFont typeface="Calibri"/>
              <a:buNone/>
            </a:pPr>
            <a:r>
              <a:rPr lang="en" sz="2000">
                <a:solidFill>
                  <a:schemeClr val="lt1"/>
                </a:solidFill>
                <a:latin typeface="Calibri"/>
                <a:ea typeface="Calibri"/>
                <a:cs typeface="Calibri"/>
                <a:sym typeface="Calibri"/>
              </a:rPr>
              <a:t>What are examples of antisemitism that happened in the lives of Holocaust survivors before World War II began?</a:t>
            </a:r>
            <a:endParaRPr sz="2000">
              <a:solidFill>
                <a:schemeClr val="lt1"/>
              </a:solidFill>
              <a:latin typeface="Calibri"/>
              <a:ea typeface="Calibri"/>
              <a:cs typeface="Calibri"/>
              <a:sym typeface="Calibri"/>
            </a:endParaRPr>
          </a:p>
        </p:txBody>
      </p:sp>
      <p:sp>
        <p:nvSpPr>
          <p:cNvPr id="307" name="Google Shape;307;p19"/>
          <p:cNvSpPr txBox="1"/>
          <p:nvPr>
            <p:ph idx="1" type="body"/>
          </p:nvPr>
        </p:nvSpPr>
        <p:spPr>
          <a:xfrm>
            <a:off x="309281" y="1149725"/>
            <a:ext cx="8088405" cy="290456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None/>
            </a:pPr>
            <a:r>
              <a:rPr lang="en" sz="2200"/>
              <a:t>Watch these videos of </a:t>
            </a:r>
            <a:r>
              <a:rPr b="1" lang="en" sz="2200"/>
              <a:t>local </a:t>
            </a:r>
            <a:r>
              <a:rPr lang="en" sz="2200"/>
              <a:t>survivors about life before the Holocaust began:</a:t>
            </a:r>
            <a:endParaRPr sz="2200"/>
          </a:p>
          <a:p>
            <a:pPr indent="-368300" lvl="0" marL="457200" rtl="0" algn="l">
              <a:lnSpc>
                <a:spcPct val="115000"/>
              </a:lnSpc>
              <a:spcBef>
                <a:spcPts val="1200"/>
              </a:spcBef>
              <a:spcAft>
                <a:spcPts val="0"/>
              </a:spcAft>
              <a:buClr>
                <a:schemeClr val="accent1"/>
              </a:buClr>
              <a:buSzPts val="2200"/>
              <a:buChar char="●"/>
            </a:pPr>
            <a:r>
              <a:rPr lang="en" sz="2200" u="sng">
                <a:solidFill>
                  <a:schemeClr val="accent1"/>
                </a:solidFill>
                <a:hlinkClick r:id="rId3">
                  <a:extLst>
                    <a:ext uri="{A12FA001-AC4F-418D-AE19-62706E023703}">
                      <ahyp:hlinkClr val="tx"/>
                    </a:ext>
                  </a:extLst>
                </a:hlinkClick>
              </a:rPr>
              <a:t>Al Miller </a:t>
            </a:r>
            <a:r>
              <a:rPr lang="en" sz="2200"/>
              <a:t>- talking about Nuremberg laws (1935) </a:t>
            </a:r>
            <a:endParaRPr/>
          </a:p>
          <a:p>
            <a:pPr indent="-368300" lvl="0" marL="457200" rtl="0" algn="l">
              <a:lnSpc>
                <a:spcPct val="115000"/>
              </a:lnSpc>
              <a:spcBef>
                <a:spcPts val="0"/>
              </a:spcBef>
              <a:spcAft>
                <a:spcPts val="0"/>
              </a:spcAft>
              <a:buClr>
                <a:schemeClr val="hlink"/>
              </a:buClr>
              <a:buSzPts val="2200"/>
              <a:buChar char="●"/>
            </a:pPr>
            <a:r>
              <a:rPr lang="en" sz="2200" u="sng">
                <a:solidFill>
                  <a:schemeClr val="hlink"/>
                </a:solidFill>
                <a:hlinkClick r:id="rId4"/>
              </a:rPr>
              <a:t>Paul Heiman</a:t>
            </a:r>
            <a:r>
              <a:rPr lang="en" sz="2200"/>
              <a:t> - explains his experiences during Kristallnacht</a:t>
            </a:r>
            <a:endParaRPr/>
          </a:p>
          <a:p>
            <a:pPr indent="-368300" lvl="0" marL="457200" rtl="0" algn="l">
              <a:lnSpc>
                <a:spcPct val="115000"/>
              </a:lnSpc>
              <a:spcBef>
                <a:spcPts val="0"/>
              </a:spcBef>
              <a:spcAft>
                <a:spcPts val="0"/>
              </a:spcAft>
              <a:buClr>
                <a:schemeClr val="hlink"/>
              </a:buClr>
              <a:buSzPts val="2200"/>
              <a:buChar char="●"/>
            </a:pPr>
            <a:r>
              <a:rPr lang="en" sz="2200" u="sng">
                <a:solidFill>
                  <a:schemeClr val="hlink"/>
                </a:solidFill>
                <a:hlinkClick r:id="rId5"/>
              </a:rPr>
              <a:t>Edith Carter </a:t>
            </a:r>
            <a:r>
              <a:rPr lang="en" sz="2200"/>
              <a:t>- talks about her experiences from 1923 through 1939, when the Germans invaded Czechoslovakia (watch from 0:00-2:12)</a:t>
            </a:r>
            <a:endParaRPr sz="2200"/>
          </a:p>
        </p:txBody>
      </p:sp>
      <p:pic>
        <p:nvPicPr>
          <p:cNvPr id="308" name="Google Shape;308;p19"/>
          <p:cNvPicPr preferRelativeResize="0"/>
          <p:nvPr/>
        </p:nvPicPr>
        <p:blipFill rotWithShape="1">
          <a:blip r:embed="rId6">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309" name="Google Shape;309;p19"/>
          <p:cNvPicPr preferRelativeResize="0"/>
          <p:nvPr/>
        </p:nvPicPr>
        <p:blipFill rotWithShape="1">
          <a:blip r:embed="rId7">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rgbClr val="002060"/>
              </a:buClr>
              <a:buSzPts val="4200"/>
              <a:buFont typeface="Libre Franklin Black"/>
              <a:buNone/>
            </a:pPr>
            <a:r>
              <a:rPr lang="en">
                <a:solidFill>
                  <a:srgbClr val="002060"/>
                </a:solidFill>
                <a:latin typeface="Libre Franklin Black"/>
                <a:ea typeface="Libre Franklin Black"/>
                <a:cs typeface="Libre Franklin Black"/>
                <a:sym typeface="Libre Franklin Black"/>
              </a:rPr>
              <a:t>Who are the Jewish people? </a:t>
            </a:r>
            <a:endParaRPr>
              <a:solidFill>
                <a:srgbClr val="002060"/>
              </a:solidFill>
              <a:latin typeface="Libre Franklin Black"/>
              <a:ea typeface="Libre Franklin Black"/>
              <a:cs typeface="Libre Franklin Black"/>
              <a:sym typeface="Libre Franklin Black"/>
            </a:endParaRPr>
          </a:p>
        </p:txBody>
      </p:sp>
      <p:pic>
        <p:nvPicPr>
          <p:cNvPr id="107" name="Google Shape;107;p2"/>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08" name="Google Shape;108;p2"/>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0"/>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dk1"/>
              </a:buClr>
              <a:buSzPts val="4200"/>
              <a:buFont typeface="Libre Franklin Black"/>
              <a:buNone/>
            </a:pPr>
            <a:r>
              <a:rPr lang="en">
                <a:latin typeface="Libre Franklin Black"/>
                <a:ea typeface="Libre Franklin Black"/>
                <a:cs typeface="Libre Franklin Black"/>
                <a:sym typeface="Libre Franklin Black"/>
              </a:rPr>
              <a:t>Antisemitism Today</a:t>
            </a:r>
            <a:endParaRPr>
              <a:latin typeface="Libre Franklin Black"/>
              <a:ea typeface="Libre Franklin Black"/>
              <a:cs typeface="Libre Franklin Black"/>
              <a:sym typeface="Libre Franklin Black"/>
            </a:endParaRPr>
          </a:p>
        </p:txBody>
      </p:sp>
      <p:pic>
        <p:nvPicPr>
          <p:cNvPr id="315" name="Google Shape;315;p20"/>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316" name="Google Shape;316;p20"/>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1"/>
          <p:cNvSpPr txBox="1"/>
          <p:nvPr>
            <p:ph type="title"/>
          </p:nvPr>
        </p:nvSpPr>
        <p:spPr>
          <a:xfrm>
            <a:off x="490250" y="450150"/>
            <a:ext cx="8184600" cy="2474534"/>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Calibri"/>
              <a:buNone/>
            </a:pPr>
            <a:r>
              <a:rPr lang="en" sz="1800"/>
              <a:t>As you look at the information on the following slides, record the following information:</a:t>
            </a:r>
            <a:br>
              <a:rPr lang="en" sz="1800"/>
            </a:br>
            <a:r>
              <a:rPr lang="en" sz="1800"/>
              <a:t> </a:t>
            </a:r>
            <a:endParaRPr sz="1800"/>
          </a:p>
          <a:p>
            <a:pPr indent="-342899" lvl="0" marL="457200" rtl="0" algn="l">
              <a:lnSpc>
                <a:spcPct val="100000"/>
              </a:lnSpc>
              <a:spcBef>
                <a:spcPts val="0"/>
              </a:spcBef>
              <a:spcAft>
                <a:spcPts val="0"/>
              </a:spcAft>
              <a:buClr>
                <a:schemeClr val="dk1"/>
              </a:buClr>
              <a:buSzPts val="1800"/>
              <a:buFont typeface="Calibri"/>
              <a:buChar char="●"/>
            </a:pPr>
            <a:r>
              <a:rPr b="1" lang="en" sz="1800"/>
              <a:t>Key Ideas</a:t>
            </a:r>
            <a:r>
              <a:rPr lang="en" sz="1800"/>
              <a:t>: What ideas are important to remember? What new terms or concepts have been introduced?</a:t>
            </a:r>
            <a:endParaRPr sz="1800"/>
          </a:p>
          <a:p>
            <a:pPr indent="-342899" lvl="0" marL="457200" rtl="0" algn="l">
              <a:lnSpc>
                <a:spcPct val="100000"/>
              </a:lnSpc>
              <a:spcBef>
                <a:spcPts val="0"/>
              </a:spcBef>
              <a:spcAft>
                <a:spcPts val="0"/>
              </a:spcAft>
              <a:buClr>
                <a:schemeClr val="dk1"/>
              </a:buClr>
              <a:buSzPts val="1800"/>
              <a:buFont typeface="Calibri"/>
              <a:buChar char="●"/>
            </a:pPr>
            <a:r>
              <a:rPr b="1" lang="en" sz="1800"/>
              <a:t>Response</a:t>
            </a:r>
            <a:r>
              <a:rPr lang="en" sz="1800"/>
              <a:t>: What questions does this information raise for you? Why do you think this information is important and/or relevant? What do you think of these ideas?</a:t>
            </a:r>
            <a:endParaRPr sz="1800"/>
          </a:p>
        </p:txBody>
      </p:sp>
      <p:pic>
        <p:nvPicPr>
          <p:cNvPr id="322" name="Google Shape;322;p21"/>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323" name="Google Shape;323;p21"/>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2"/>
          <p:cNvSpPr txBox="1"/>
          <p:nvPr>
            <p:ph type="title"/>
          </p:nvPr>
        </p:nvSpPr>
        <p:spPr>
          <a:xfrm>
            <a:off x="440668" y="192632"/>
            <a:ext cx="3875413" cy="44954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3000"/>
              <a:buFont typeface="Libre Franklin Black"/>
              <a:buNone/>
            </a:pPr>
            <a:r>
              <a:rPr lang="en" sz="2400">
                <a:latin typeface="Libre Franklin Black"/>
                <a:ea typeface="Libre Franklin Black"/>
                <a:cs typeface="Libre Franklin Black"/>
                <a:sym typeface="Libre Franklin Black"/>
              </a:rPr>
              <a:t>ADL H.E.A.T. Map</a:t>
            </a:r>
            <a:endParaRPr sz="2400">
              <a:latin typeface="Libre Franklin Black"/>
              <a:ea typeface="Libre Franklin Black"/>
              <a:cs typeface="Libre Franklin Black"/>
              <a:sym typeface="Libre Franklin Black"/>
            </a:endParaRPr>
          </a:p>
        </p:txBody>
      </p:sp>
      <p:sp>
        <p:nvSpPr>
          <p:cNvPr id="329" name="Google Shape;329;p22"/>
          <p:cNvSpPr txBox="1"/>
          <p:nvPr>
            <p:ph idx="1" type="body"/>
          </p:nvPr>
        </p:nvSpPr>
        <p:spPr>
          <a:xfrm>
            <a:off x="544451" y="725936"/>
            <a:ext cx="3875413" cy="2917704"/>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Clr>
                <a:schemeClr val="dk1"/>
              </a:buClr>
              <a:buSzPct val="58968"/>
              <a:buNone/>
            </a:pPr>
            <a:r>
              <a:rPr lang="en" sz="2200"/>
              <a:t>Anti-Defamation League has created a map to track instances of:</a:t>
            </a:r>
            <a:endParaRPr sz="2200"/>
          </a:p>
          <a:p>
            <a:pPr indent="-368300" lvl="0" marL="457200" rtl="0" algn="l">
              <a:lnSpc>
                <a:spcPct val="115000"/>
              </a:lnSpc>
              <a:spcBef>
                <a:spcPts val="1200"/>
              </a:spcBef>
              <a:spcAft>
                <a:spcPts val="0"/>
              </a:spcAft>
              <a:buClr>
                <a:schemeClr val="dk1"/>
              </a:buClr>
              <a:buSzPct val="108108"/>
              <a:buChar char="●"/>
            </a:pPr>
            <a:r>
              <a:rPr lang="en" sz="2200"/>
              <a:t>Hate</a:t>
            </a:r>
            <a:endParaRPr sz="2200"/>
          </a:p>
          <a:p>
            <a:pPr indent="-368300" lvl="0" marL="457200" rtl="0" algn="l">
              <a:lnSpc>
                <a:spcPct val="115000"/>
              </a:lnSpc>
              <a:spcBef>
                <a:spcPts val="0"/>
              </a:spcBef>
              <a:spcAft>
                <a:spcPts val="0"/>
              </a:spcAft>
              <a:buClr>
                <a:schemeClr val="dk1"/>
              </a:buClr>
              <a:buSzPct val="108108"/>
              <a:buChar char="●"/>
            </a:pPr>
            <a:r>
              <a:rPr lang="en" sz="2200"/>
              <a:t>Extremism</a:t>
            </a:r>
            <a:endParaRPr sz="2200"/>
          </a:p>
          <a:p>
            <a:pPr indent="-368300" lvl="0" marL="457200" rtl="0" algn="l">
              <a:lnSpc>
                <a:spcPct val="115000"/>
              </a:lnSpc>
              <a:spcBef>
                <a:spcPts val="0"/>
              </a:spcBef>
              <a:spcAft>
                <a:spcPts val="0"/>
              </a:spcAft>
              <a:buClr>
                <a:schemeClr val="dk1"/>
              </a:buClr>
              <a:buSzPct val="108108"/>
              <a:buChar char="●"/>
            </a:pPr>
            <a:r>
              <a:rPr lang="en" sz="2200"/>
              <a:t>Antisemitism</a:t>
            </a:r>
            <a:endParaRPr sz="2200"/>
          </a:p>
          <a:p>
            <a:pPr indent="-368300" lvl="0" marL="457200" rtl="0" algn="l">
              <a:lnSpc>
                <a:spcPct val="115000"/>
              </a:lnSpc>
              <a:spcBef>
                <a:spcPts val="0"/>
              </a:spcBef>
              <a:spcAft>
                <a:spcPts val="0"/>
              </a:spcAft>
              <a:buClr>
                <a:schemeClr val="dk1"/>
              </a:buClr>
              <a:buSzPct val="108108"/>
              <a:buChar char="●"/>
            </a:pPr>
            <a:r>
              <a:rPr lang="en" sz="2200"/>
              <a:t>Terrorism</a:t>
            </a:r>
            <a:endParaRPr sz="2200"/>
          </a:p>
          <a:p>
            <a:pPr indent="0" lvl="0" marL="0" rtl="0" algn="l">
              <a:lnSpc>
                <a:spcPct val="100000"/>
              </a:lnSpc>
              <a:spcBef>
                <a:spcPts val="1200"/>
              </a:spcBef>
              <a:spcAft>
                <a:spcPts val="0"/>
              </a:spcAft>
              <a:buClr>
                <a:schemeClr val="accent5"/>
              </a:buClr>
              <a:buSzPct val="68278"/>
              <a:buNone/>
            </a:pPr>
            <a:r>
              <a:rPr lang="en" sz="1900" u="sng">
                <a:solidFill>
                  <a:schemeClr val="accent5"/>
                </a:solidFill>
                <a:hlinkClick r:id="rId3">
                  <a:extLst>
                    <a:ext uri="{A12FA001-AC4F-418D-AE19-62706E023703}">
                      <ahyp:hlinkClr val="tx"/>
                    </a:ext>
                  </a:extLst>
                </a:hlinkClick>
              </a:rPr>
              <a:t>Click here to go to a live, interactive version of the map.</a:t>
            </a:r>
            <a:endParaRPr sz="2700"/>
          </a:p>
        </p:txBody>
      </p:sp>
      <p:pic>
        <p:nvPicPr>
          <p:cNvPr id="330" name="Google Shape;330;p22"/>
          <p:cNvPicPr preferRelativeResize="0"/>
          <p:nvPr/>
        </p:nvPicPr>
        <p:blipFill rotWithShape="1">
          <a:blip r:embed="rId4">
            <a:alphaModFix/>
          </a:blip>
          <a:srcRect b="10803" l="27634" r="26869" t="19676"/>
          <a:stretch/>
        </p:blipFill>
        <p:spPr>
          <a:xfrm>
            <a:off x="4613881" y="272225"/>
            <a:ext cx="4160171" cy="3575779"/>
          </a:xfrm>
          <a:prstGeom prst="rect">
            <a:avLst/>
          </a:prstGeom>
          <a:noFill/>
          <a:ln>
            <a:noFill/>
          </a:ln>
        </p:spPr>
      </p:pic>
      <p:pic>
        <p:nvPicPr>
          <p:cNvPr id="331" name="Google Shape;331;p22"/>
          <p:cNvPicPr preferRelativeResize="0"/>
          <p:nvPr/>
        </p:nvPicPr>
        <p:blipFill rotWithShape="1">
          <a:blip r:embed="rId5">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332" name="Google Shape;332;p22"/>
          <p:cNvPicPr preferRelativeResize="0"/>
          <p:nvPr/>
        </p:nvPicPr>
        <p:blipFill rotWithShape="1">
          <a:blip r:embed="rId6">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3"/>
          <p:cNvSpPr txBox="1"/>
          <p:nvPr>
            <p:ph type="title"/>
          </p:nvPr>
        </p:nvSpPr>
        <p:spPr>
          <a:xfrm>
            <a:off x="311700" y="275453"/>
            <a:ext cx="4939376" cy="47085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3000"/>
              <a:buFont typeface="Libre Franklin Black"/>
              <a:buNone/>
            </a:pPr>
            <a:r>
              <a:rPr lang="en" sz="3200">
                <a:latin typeface="Libre Franklin Black"/>
                <a:ea typeface="Libre Franklin Black"/>
                <a:cs typeface="Libre Franklin Black"/>
                <a:sym typeface="Libre Franklin Black"/>
              </a:rPr>
              <a:t>Antisemitism in Ohio</a:t>
            </a:r>
            <a:endParaRPr sz="3200">
              <a:latin typeface="Libre Franklin Black"/>
              <a:ea typeface="Libre Franklin Black"/>
              <a:cs typeface="Libre Franklin Black"/>
              <a:sym typeface="Libre Franklin Black"/>
            </a:endParaRPr>
          </a:p>
        </p:txBody>
      </p:sp>
      <p:sp>
        <p:nvSpPr>
          <p:cNvPr id="338" name="Google Shape;338;p23"/>
          <p:cNvSpPr txBox="1"/>
          <p:nvPr>
            <p:ph idx="1" type="body"/>
          </p:nvPr>
        </p:nvSpPr>
        <p:spPr>
          <a:xfrm>
            <a:off x="87406" y="732865"/>
            <a:ext cx="6017559" cy="391309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F3031"/>
              </a:buClr>
              <a:buSzPts val="1211"/>
              <a:buNone/>
            </a:pPr>
            <a:r>
              <a:rPr lang="en" sz="1400">
                <a:solidFill>
                  <a:srgbClr val="2F3031"/>
                </a:solidFill>
                <a:highlight>
                  <a:srgbClr val="FFFFFF"/>
                </a:highlight>
              </a:rPr>
              <a:t>Here is a sampling of antisemitic incidents in Ohio recorded by ADL in 2021:</a:t>
            </a:r>
            <a:br>
              <a:rPr lang="en" sz="1400">
                <a:solidFill>
                  <a:srgbClr val="2F3031"/>
                </a:solidFill>
                <a:highlight>
                  <a:srgbClr val="FFFFFF"/>
                </a:highlight>
              </a:rPr>
            </a:br>
            <a:endParaRPr sz="1400">
              <a:solidFill>
                <a:srgbClr val="2F3031"/>
              </a:solidFill>
              <a:highlight>
                <a:srgbClr val="FFFFFF"/>
              </a:highlight>
            </a:endParaRPr>
          </a:p>
          <a:p>
            <a:pPr indent="-316737" lvl="0" marL="457200" rtl="0" algn="l">
              <a:lnSpc>
                <a:spcPct val="100000"/>
              </a:lnSpc>
              <a:spcBef>
                <a:spcPts val="0"/>
              </a:spcBef>
              <a:spcAft>
                <a:spcPts val="0"/>
              </a:spcAft>
              <a:buClr>
                <a:srgbClr val="2F3031"/>
              </a:buClr>
              <a:buSzPts val="1400"/>
              <a:buFont typeface="Georgia"/>
              <a:buChar char="●"/>
            </a:pPr>
            <a:r>
              <a:rPr b="1" lang="en" sz="1400">
                <a:solidFill>
                  <a:srgbClr val="2F3031"/>
                </a:solidFill>
                <a:highlight>
                  <a:srgbClr val="FFFFFF"/>
                </a:highlight>
              </a:rPr>
              <a:t>February: </a:t>
            </a:r>
            <a:r>
              <a:rPr lang="en" sz="1400">
                <a:solidFill>
                  <a:srgbClr val="2F3031"/>
                </a:solidFill>
                <a:highlight>
                  <a:srgbClr val="FFFFFF"/>
                </a:highlight>
              </a:rPr>
              <a:t>During a remote class at a public school, a student changed their name to “burn all the Jews.”</a:t>
            </a:r>
            <a:br>
              <a:rPr lang="en" sz="1400">
                <a:solidFill>
                  <a:srgbClr val="2F3031"/>
                </a:solidFill>
                <a:highlight>
                  <a:srgbClr val="FFFFFF"/>
                </a:highlight>
              </a:rPr>
            </a:br>
            <a:endParaRPr sz="1400">
              <a:solidFill>
                <a:srgbClr val="2F3031"/>
              </a:solidFill>
              <a:highlight>
                <a:srgbClr val="FFFFFF"/>
              </a:highlight>
            </a:endParaRPr>
          </a:p>
          <a:p>
            <a:pPr indent="-316737" lvl="0" marL="457200" rtl="0" algn="l">
              <a:lnSpc>
                <a:spcPct val="100000"/>
              </a:lnSpc>
              <a:spcBef>
                <a:spcPts val="0"/>
              </a:spcBef>
              <a:spcAft>
                <a:spcPts val="0"/>
              </a:spcAft>
              <a:buClr>
                <a:srgbClr val="2F3031"/>
              </a:buClr>
              <a:buSzPts val="1400"/>
              <a:buFont typeface="Georgia"/>
              <a:buChar char="●"/>
            </a:pPr>
            <a:r>
              <a:rPr b="1" lang="en" sz="1400">
                <a:solidFill>
                  <a:srgbClr val="2F3031"/>
                </a:solidFill>
                <a:highlight>
                  <a:srgbClr val="FFFFFF"/>
                </a:highlight>
              </a:rPr>
              <a:t>June: </a:t>
            </a:r>
            <a:r>
              <a:rPr lang="en" sz="1400">
                <a:solidFill>
                  <a:srgbClr val="2F3031"/>
                </a:solidFill>
                <a:highlight>
                  <a:srgbClr val="FFFFFF"/>
                </a:highlight>
              </a:rPr>
              <a:t>The president of a Northeast Ohio school board received a vulgar, antisemitic message on his telephone. The caller said that Jews should harmed and killed, and that “Hitler should have finished the job.” The same individual sent a threatening email to all members of the same board of education.</a:t>
            </a:r>
            <a:br>
              <a:rPr lang="en" sz="1400">
                <a:solidFill>
                  <a:srgbClr val="2F3031"/>
                </a:solidFill>
                <a:highlight>
                  <a:srgbClr val="FFFFFF"/>
                </a:highlight>
              </a:rPr>
            </a:br>
            <a:endParaRPr sz="1400">
              <a:solidFill>
                <a:srgbClr val="2F3031"/>
              </a:solidFill>
              <a:highlight>
                <a:srgbClr val="FFFFFF"/>
              </a:highlight>
            </a:endParaRPr>
          </a:p>
          <a:p>
            <a:pPr indent="-316737" lvl="0" marL="457200" rtl="0" algn="l">
              <a:lnSpc>
                <a:spcPct val="100000"/>
              </a:lnSpc>
              <a:spcBef>
                <a:spcPts val="0"/>
              </a:spcBef>
              <a:spcAft>
                <a:spcPts val="0"/>
              </a:spcAft>
              <a:buClr>
                <a:srgbClr val="2F3031"/>
              </a:buClr>
              <a:buSzPts val="1400"/>
              <a:buFont typeface="Georgia"/>
              <a:buChar char="●"/>
            </a:pPr>
            <a:r>
              <a:rPr b="1" lang="en" sz="1400">
                <a:solidFill>
                  <a:srgbClr val="2F3031"/>
                </a:solidFill>
                <a:highlight>
                  <a:srgbClr val="FFFFFF"/>
                </a:highlight>
              </a:rPr>
              <a:t>July: </a:t>
            </a:r>
            <a:r>
              <a:rPr lang="en" sz="1400">
                <a:solidFill>
                  <a:srgbClr val="2F3031"/>
                </a:solidFill>
                <a:highlight>
                  <a:srgbClr val="FFFFFF"/>
                </a:highlight>
              </a:rPr>
              <a:t>A white male in a car slowly drove by a Jewish family walking to synagogue. The driver made an offensive hand gesture, screamed profanities, and verbally harassed the family. (University Heights)</a:t>
            </a:r>
            <a:br>
              <a:rPr lang="en" sz="1400">
                <a:solidFill>
                  <a:srgbClr val="2F3031"/>
                </a:solidFill>
                <a:highlight>
                  <a:srgbClr val="FFFFFF"/>
                </a:highlight>
              </a:rPr>
            </a:br>
            <a:endParaRPr sz="1400">
              <a:solidFill>
                <a:srgbClr val="2F3031"/>
              </a:solidFill>
              <a:highlight>
                <a:srgbClr val="FFFFFF"/>
              </a:highlight>
            </a:endParaRPr>
          </a:p>
          <a:p>
            <a:pPr indent="-316737" lvl="0" marL="457200" rtl="0" algn="l">
              <a:lnSpc>
                <a:spcPct val="100000"/>
              </a:lnSpc>
              <a:spcBef>
                <a:spcPts val="0"/>
              </a:spcBef>
              <a:spcAft>
                <a:spcPts val="0"/>
              </a:spcAft>
              <a:buClr>
                <a:srgbClr val="2F3031"/>
              </a:buClr>
              <a:buSzPts val="1400"/>
              <a:buFont typeface="Georgia"/>
              <a:buChar char="●"/>
            </a:pPr>
            <a:r>
              <a:rPr b="1" lang="en" sz="1400">
                <a:solidFill>
                  <a:srgbClr val="2F3031"/>
                </a:solidFill>
                <a:highlight>
                  <a:srgbClr val="FFFFFF"/>
                </a:highlight>
              </a:rPr>
              <a:t>November: </a:t>
            </a:r>
            <a:r>
              <a:rPr lang="en" sz="1400">
                <a:solidFill>
                  <a:srgbClr val="2F3031"/>
                </a:solidFill>
                <a:highlight>
                  <a:srgbClr val="FFFFFF"/>
                </a:highlight>
              </a:rPr>
              <a:t>Youngstown JCC received an online threat: “I will be at your center today and tomorrow planting bombs then I’ll shoot all you Jewish parasites !! there is bombs planted now to blow you filthy scum jews up”. (Youngstown)</a:t>
            </a:r>
            <a:endParaRPr sz="1400">
              <a:solidFill>
                <a:srgbClr val="2F3031"/>
              </a:solidFill>
              <a:highlight>
                <a:srgbClr val="FFFFFF"/>
              </a:highlight>
            </a:endParaRPr>
          </a:p>
        </p:txBody>
      </p:sp>
      <p:pic>
        <p:nvPicPr>
          <p:cNvPr id="339" name="Google Shape;339;p23"/>
          <p:cNvPicPr preferRelativeResize="0"/>
          <p:nvPr/>
        </p:nvPicPr>
        <p:blipFill rotWithShape="1">
          <a:blip r:embed="rId3">
            <a:alphaModFix/>
          </a:blip>
          <a:srcRect b="2666" l="1285" r="3201" t="2803"/>
          <a:stretch/>
        </p:blipFill>
        <p:spPr>
          <a:xfrm>
            <a:off x="6223571" y="107576"/>
            <a:ext cx="2608729" cy="2581836"/>
          </a:xfrm>
          <a:prstGeom prst="rect">
            <a:avLst/>
          </a:prstGeom>
          <a:noFill/>
          <a:ln>
            <a:noFill/>
          </a:ln>
        </p:spPr>
      </p:pic>
      <p:pic>
        <p:nvPicPr>
          <p:cNvPr id="340" name="Google Shape;340;p23"/>
          <p:cNvPicPr preferRelativeResize="0"/>
          <p:nvPr/>
        </p:nvPicPr>
        <p:blipFill rotWithShape="1">
          <a:blip r:embed="rId4">
            <a:alphaModFix/>
          </a:blip>
          <a:srcRect b="6325" l="6780" r="2708" t="17929"/>
          <a:stretch/>
        </p:blipFill>
        <p:spPr>
          <a:xfrm>
            <a:off x="6409411" y="2689412"/>
            <a:ext cx="2541495" cy="21448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Libre Franklin Black"/>
              <a:buNone/>
            </a:pPr>
            <a:r>
              <a:rPr lang="en">
                <a:latin typeface="Libre Franklin Black"/>
                <a:ea typeface="Libre Franklin Black"/>
                <a:cs typeface="Libre Franklin Black"/>
                <a:sym typeface="Libre Franklin Black"/>
              </a:rPr>
              <a:t>Images of antisemitism in Ohio 2020-2022</a:t>
            </a:r>
            <a:endParaRPr/>
          </a:p>
        </p:txBody>
      </p:sp>
      <p:pic>
        <p:nvPicPr>
          <p:cNvPr id="346" name="Google Shape;346;p43"/>
          <p:cNvPicPr preferRelativeResize="0"/>
          <p:nvPr>
            <p:ph idx="1" type="body"/>
          </p:nvPr>
        </p:nvPicPr>
        <p:blipFill rotWithShape="1">
          <a:blip r:embed="rId3">
            <a:alphaModFix/>
          </a:blip>
          <a:srcRect b="0" l="0" r="0" t="0"/>
          <a:stretch/>
        </p:blipFill>
        <p:spPr>
          <a:xfrm>
            <a:off x="628650" y="1563911"/>
            <a:ext cx="2520379" cy="2533439"/>
          </a:xfrm>
          <a:prstGeom prst="rect">
            <a:avLst/>
          </a:prstGeom>
          <a:noFill/>
          <a:ln>
            <a:noFill/>
          </a:ln>
        </p:spPr>
      </p:pic>
      <p:pic>
        <p:nvPicPr>
          <p:cNvPr id="347" name="Google Shape;347;p43"/>
          <p:cNvPicPr preferRelativeResize="0"/>
          <p:nvPr/>
        </p:nvPicPr>
        <p:blipFill rotWithShape="1">
          <a:blip r:embed="rId4">
            <a:alphaModFix/>
          </a:blip>
          <a:srcRect b="0" l="0" r="0" t="0"/>
          <a:stretch/>
        </p:blipFill>
        <p:spPr>
          <a:xfrm>
            <a:off x="3507724" y="1628768"/>
            <a:ext cx="1631820" cy="2373104"/>
          </a:xfrm>
          <a:prstGeom prst="rect">
            <a:avLst/>
          </a:prstGeom>
          <a:noFill/>
          <a:ln>
            <a:noFill/>
          </a:ln>
        </p:spPr>
      </p:pic>
      <p:pic>
        <p:nvPicPr>
          <p:cNvPr id="348" name="Google Shape;348;p43"/>
          <p:cNvPicPr preferRelativeResize="0"/>
          <p:nvPr/>
        </p:nvPicPr>
        <p:blipFill rotWithShape="1">
          <a:blip r:embed="rId5">
            <a:alphaModFix/>
          </a:blip>
          <a:srcRect b="0" l="0" r="0" t="0"/>
          <a:stretch/>
        </p:blipFill>
        <p:spPr>
          <a:xfrm>
            <a:off x="5579895" y="1563911"/>
            <a:ext cx="2984317" cy="2238238"/>
          </a:xfrm>
          <a:prstGeom prst="rect">
            <a:avLst/>
          </a:prstGeom>
          <a:noFill/>
          <a:ln>
            <a:noFill/>
          </a:ln>
        </p:spPr>
      </p:pic>
      <p:pic>
        <p:nvPicPr>
          <p:cNvPr id="349" name="Google Shape;349;p43"/>
          <p:cNvPicPr preferRelativeResize="0"/>
          <p:nvPr/>
        </p:nvPicPr>
        <p:blipFill rotWithShape="1">
          <a:blip r:embed="rId6">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350" name="Google Shape;350;p43"/>
          <p:cNvPicPr preferRelativeResize="0"/>
          <p:nvPr/>
        </p:nvPicPr>
        <p:blipFill rotWithShape="1">
          <a:blip r:embed="rId7">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26"/>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356" name="Google Shape;356;p26"/>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
        <p:nvSpPr>
          <p:cNvPr id="357" name="Google Shape;357;p2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Libre Franklin Black"/>
              <a:buNone/>
            </a:pPr>
            <a:r>
              <a:rPr lang="en">
                <a:latin typeface="Libre Franklin Black"/>
                <a:ea typeface="Libre Franklin Black"/>
                <a:cs typeface="Libre Franklin Black"/>
                <a:sym typeface="Libre Franklin Black"/>
              </a:rPr>
              <a:t>EXIT TICKET</a:t>
            </a:r>
            <a:endParaRPr/>
          </a:p>
        </p:txBody>
      </p:sp>
      <p:sp>
        <p:nvSpPr>
          <p:cNvPr id="358" name="Google Shape;358;p26"/>
          <p:cNvSpPr txBox="1"/>
          <p:nvPr>
            <p:ph idx="1" type="body"/>
          </p:nvPr>
        </p:nvSpPr>
        <p:spPr>
          <a:xfrm>
            <a:off x="628650" y="1369219"/>
            <a:ext cx="7886700" cy="177739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000000"/>
              </a:buClr>
              <a:buSzPct val="100000"/>
              <a:buNone/>
            </a:pPr>
            <a:r>
              <a:rPr b="0" i="0" lang="en" sz="4800" u="none" strike="noStrike">
                <a:solidFill>
                  <a:srgbClr val="000000"/>
                </a:solidFill>
              </a:rPr>
              <a:t>What is antisemitism and why does it matter today?</a:t>
            </a:r>
            <a:endParaRPr b="0" sz="4800"/>
          </a:p>
          <a:p>
            <a:pPr indent="0" lvl="0" marL="0" rtl="0" algn="l">
              <a:lnSpc>
                <a:spcPct val="90000"/>
              </a:lnSpc>
              <a:spcBef>
                <a:spcPts val="750"/>
              </a:spcBef>
              <a:spcAft>
                <a:spcPts val="0"/>
              </a:spcAft>
              <a:buClr>
                <a:schemeClr val="dk1"/>
              </a:buClr>
              <a:buSzPct val="100000"/>
              <a:buNone/>
            </a:pPr>
            <a:br>
              <a:rPr lang="en"/>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b="0" l="0" r="0" t="0"/>
          <a:stretch/>
        </p:blipFill>
        <p:spPr>
          <a:xfrm>
            <a:off x="5386271" y="371838"/>
            <a:ext cx="3270072" cy="3513900"/>
          </a:xfrm>
          <a:prstGeom prst="rect">
            <a:avLst/>
          </a:prstGeom>
          <a:noFill/>
          <a:ln>
            <a:noFill/>
          </a:ln>
        </p:spPr>
      </p:pic>
      <p:sp>
        <p:nvSpPr>
          <p:cNvPr id="114" name="Google Shape;114;p3"/>
          <p:cNvSpPr txBox="1"/>
          <p:nvPr>
            <p:ph type="title"/>
          </p:nvPr>
        </p:nvSpPr>
        <p:spPr>
          <a:xfrm>
            <a:off x="223365" y="230200"/>
            <a:ext cx="5081551" cy="74004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1"/>
              </a:buClr>
              <a:buSzPts val="3000"/>
              <a:buFont typeface="Libre Franklin Black"/>
              <a:buNone/>
            </a:pPr>
            <a:r>
              <a:rPr lang="en" sz="3200">
                <a:latin typeface="Libre Franklin Black"/>
                <a:ea typeface="Libre Franklin Black"/>
                <a:cs typeface="Libre Franklin Black"/>
                <a:sym typeface="Libre Franklin Black"/>
              </a:rPr>
              <a:t>Who are Jewish people?</a:t>
            </a:r>
            <a:endParaRPr sz="3200">
              <a:latin typeface="Libre Franklin Black"/>
              <a:ea typeface="Libre Franklin Black"/>
              <a:cs typeface="Libre Franklin Black"/>
              <a:sym typeface="Libre Franklin Black"/>
            </a:endParaRPr>
          </a:p>
        </p:txBody>
      </p:sp>
      <p:sp>
        <p:nvSpPr>
          <p:cNvPr id="115" name="Google Shape;115;p3"/>
          <p:cNvSpPr txBox="1"/>
          <p:nvPr>
            <p:ph idx="1" type="body"/>
          </p:nvPr>
        </p:nvSpPr>
        <p:spPr>
          <a:xfrm>
            <a:off x="304720" y="903809"/>
            <a:ext cx="5000196" cy="3144680"/>
          </a:xfrm>
          <a:prstGeom prst="rect">
            <a:avLst/>
          </a:prstGeom>
          <a:noFill/>
          <a:ln>
            <a:noFill/>
          </a:ln>
        </p:spPr>
        <p:txBody>
          <a:bodyPr anchorCtr="0" anchor="t" bIns="91425" lIns="91425" spcFirstLastPara="1" rIns="91425" wrap="square" tIns="91425">
            <a:normAutofit fontScale="92500" lnSpcReduction="10000"/>
          </a:bodyPr>
          <a:lstStyle/>
          <a:p>
            <a:pPr indent="-374530" lvl="0" marL="457200" rtl="0" algn="l">
              <a:lnSpc>
                <a:spcPct val="90000"/>
              </a:lnSpc>
              <a:spcBef>
                <a:spcPts val="1000"/>
              </a:spcBef>
              <a:spcAft>
                <a:spcPts val="0"/>
              </a:spcAft>
              <a:buClr>
                <a:schemeClr val="dk1"/>
              </a:buClr>
              <a:buSzPct val="100000"/>
              <a:buChar char="●"/>
            </a:pPr>
            <a:r>
              <a:rPr lang="en" sz="2600">
                <a:latin typeface="Verdana"/>
                <a:ea typeface="Verdana"/>
                <a:cs typeface="Verdana"/>
                <a:sym typeface="Verdana"/>
              </a:rPr>
              <a:t>There are 14.7 million Jews in the world today, about 0.2% world population, and 2.% of the American population.</a:t>
            </a:r>
            <a:endParaRPr sz="2600">
              <a:latin typeface="Verdana"/>
              <a:ea typeface="Verdana"/>
              <a:cs typeface="Verdana"/>
              <a:sym typeface="Verdana"/>
            </a:endParaRPr>
          </a:p>
          <a:p>
            <a:pPr indent="-374530" lvl="0" marL="457200" rtl="0" algn="l">
              <a:lnSpc>
                <a:spcPct val="90000"/>
              </a:lnSpc>
              <a:spcBef>
                <a:spcPts val="1000"/>
              </a:spcBef>
              <a:spcAft>
                <a:spcPts val="0"/>
              </a:spcAft>
              <a:buClr>
                <a:schemeClr val="dk1"/>
              </a:buClr>
              <a:buSzPct val="100000"/>
              <a:buChar char="●"/>
            </a:pPr>
            <a:r>
              <a:rPr lang="en" sz="2600">
                <a:latin typeface="Verdana"/>
                <a:ea typeface="Verdana"/>
                <a:cs typeface="Verdana"/>
                <a:sym typeface="Verdana"/>
              </a:rPr>
              <a:t>Jewish people are diverse.</a:t>
            </a:r>
            <a:endParaRPr sz="2600">
              <a:latin typeface="Verdana"/>
              <a:ea typeface="Verdana"/>
              <a:cs typeface="Verdana"/>
              <a:sym typeface="Verdana"/>
            </a:endParaRPr>
          </a:p>
          <a:p>
            <a:pPr indent="-374530" lvl="0" marL="457200" rtl="0" algn="l">
              <a:lnSpc>
                <a:spcPct val="90000"/>
              </a:lnSpc>
              <a:spcBef>
                <a:spcPts val="1000"/>
              </a:spcBef>
              <a:spcAft>
                <a:spcPts val="0"/>
              </a:spcAft>
              <a:buClr>
                <a:schemeClr val="dk1"/>
              </a:buClr>
              <a:buSzPct val="100000"/>
              <a:buChar char="●"/>
            </a:pPr>
            <a:r>
              <a:rPr lang="en" sz="2600">
                <a:latin typeface="Verdana"/>
                <a:ea typeface="Verdana"/>
                <a:cs typeface="Verdana"/>
                <a:sym typeface="Verdana"/>
              </a:rPr>
              <a:t>Jewish identity is multifaceted.</a:t>
            </a:r>
            <a:endParaRPr sz="2600">
              <a:latin typeface="Verdana"/>
              <a:ea typeface="Verdana"/>
              <a:cs typeface="Verdana"/>
              <a:sym typeface="Verdana"/>
            </a:endParaRPr>
          </a:p>
          <a:p>
            <a:pPr indent="0" lvl="0" marL="0" rtl="0" algn="l">
              <a:lnSpc>
                <a:spcPct val="115000"/>
              </a:lnSpc>
              <a:spcBef>
                <a:spcPts val="1000"/>
              </a:spcBef>
              <a:spcAft>
                <a:spcPts val="1200"/>
              </a:spcAft>
              <a:buClr>
                <a:schemeClr val="dk1"/>
              </a:buClr>
              <a:buSzPct val="117646"/>
              <a:buNone/>
            </a:pPr>
            <a:r>
              <a:t/>
            </a:r>
            <a:endParaRPr/>
          </a:p>
        </p:txBody>
      </p:sp>
      <p:pic>
        <p:nvPicPr>
          <p:cNvPr id="116" name="Google Shape;116;p3"/>
          <p:cNvPicPr preferRelativeResize="0"/>
          <p:nvPr/>
        </p:nvPicPr>
        <p:blipFill rotWithShape="1">
          <a:blip r:embed="rId4">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17" name="Google Shape;117;p3"/>
          <p:cNvPicPr preferRelativeResize="0"/>
          <p:nvPr/>
        </p:nvPicPr>
        <p:blipFill rotWithShape="1">
          <a:blip r:embed="rId5">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297739" y="422978"/>
            <a:ext cx="5016000" cy="49142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3000"/>
              <a:buFont typeface="Libre Franklin Black"/>
              <a:buNone/>
            </a:pPr>
            <a:r>
              <a:rPr lang="en" sz="4200">
                <a:latin typeface="Libre Franklin Black"/>
                <a:ea typeface="Libre Franklin Black"/>
                <a:cs typeface="Libre Franklin Black"/>
                <a:sym typeface="Libre Franklin Black"/>
              </a:rPr>
              <a:t>Who is a Jew?</a:t>
            </a:r>
            <a:endParaRPr sz="4200">
              <a:latin typeface="Libre Franklin Black"/>
              <a:ea typeface="Libre Franklin Black"/>
              <a:cs typeface="Libre Franklin Black"/>
              <a:sym typeface="Libre Franklin Black"/>
            </a:endParaRPr>
          </a:p>
        </p:txBody>
      </p:sp>
      <p:sp>
        <p:nvSpPr>
          <p:cNvPr id="123" name="Google Shape;123;p4"/>
          <p:cNvSpPr txBox="1"/>
          <p:nvPr>
            <p:ph idx="1" type="body"/>
          </p:nvPr>
        </p:nvSpPr>
        <p:spPr>
          <a:xfrm>
            <a:off x="4572000" y="1044870"/>
            <a:ext cx="4340369" cy="2883634"/>
          </a:xfrm>
          <a:prstGeom prst="rect">
            <a:avLst/>
          </a:prstGeom>
          <a:noFill/>
          <a:ln>
            <a:noFill/>
          </a:ln>
        </p:spPr>
        <p:txBody>
          <a:bodyPr anchorCtr="0" anchor="t" bIns="91425" lIns="91425" spcFirstLastPara="1" rIns="91425" wrap="square" tIns="91425">
            <a:normAutofit fontScale="77500" lnSpcReduction="20000"/>
          </a:bodyPr>
          <a:lstStyle/>
          <a:p>
            <a:pPr indent="-381000" lvl="0" marL="457200" rtl="0" algn="l">
              <a:lnSpc>
                <a:spcPct val="100000"/>
              </a:lnSpc>
              <a:spcBef>
                <a:spcPts val="0"/>
              </a:spcBef>
              <a:spcAft>
                <a:spcPts val="0"/>
              </a:spcAft>
              <a:buClr>
                <a:schemeClr val="dk1"/>
              </a:buClr>
              <a:buSzPct val="129032"/>
              <a:buChar char="●"/>
            </a:pPr>
            <a:r>
              <a:rPr lang="en" sz="2400">
                <a:latin typeface="Verdana"/>
                <a:ea typeface="Verdana"/>
                <a:cs typeface="Verdana"/>
                <a:sym typeface="Verdana"/>
              </a:rPr>
              <a:t>Traditional/Rabbinic: A person born of the Jewish mother</a:t>
            </a:r>
            <a:endParaRPr sz="2400">
              <a:latin typeface="Verdana"/>
              <a:ea typeface="Verdana"/>
              <a:cs typeface="Verdana"/>
              <a:sym typeface="Verdana"/>
            </a:endParaRPr>
          </a:p>
          <a:p>
            <a:pPr indent="-381000" lvl="0" marL="457200" rtl="0" algn="l">
              <a:lnSpc>
                <a:spcPct val="100000"/>
              </a:lnSpc>
              <a:spcBef>
                <a:spcPts val="480"/>
              </a:spcBef>
              <a:spcAft>
                <a:spcPts val="0"/>
              </a:spcAft>
              <a:buClr>
                <a:schemeClr val="dk1"/>
              </a:buClr>
              <a:buSzPct val="129032"/>
              <a:buChar char="●"/>
            </a:pPr>
            <a:r>
              <a:rPr lang="en" sz="2400">
                <a:latin typeface="Verdana"/>
                <a:ea typeface="Verdana"/>
                <a:cs typeface="Verdana"/>
                <a:sym typeface="Verdana"/>
              </a:rPr>
              <a:t>Who is also: A believer and observant in Jewish religious tradition and rituals </a:t>
            </a:r>
            <a:endParaRPr sz="2400">
              <a:latin typeface="Verdana"/>
              <a:ea typeface="Verdana"/>
              <a:cs typeface="Verdana"/>
              <a:sym typeface="Verdana"/>
            </a:endParaRPr>
          </a:p>
          <a:p>
            <a:pPr indent="-381000" lvl="0" marL="457200" rtl="0" algn="l">
              <a:lnSpc>
                <a:spcPct val="100000"/>
              </a:lnSpc>
              <a:spcBef>
                <a:spcPts val="480"/>
              </a:spcBef>
              <a:spcAft>
                <a:spcPts val="0"/>
              </a:spcAft>
              <a:buClr>
                <a:schemeClr val="dk1"/>
              </a:buClr>
              <a:buSzPct val="129032"/>
              <a:buChar char="●"/>
            </a:pPr>
            <a:r>
              <a:rPr lang="en" sz="2400">
                <a:latin typeface="Verdana"/>
                <a:ea typeface="Verdana"/>
                <a:cs typeface="Verdana"/>
                <a:sym typeface="Verdana"/>
              </a:rPr>
              <a:t>Belief in one God as omnipotent, omniscient, omnipresent</a:t>
            </a:r>
            <a:endParaRPr sz="2400">
              <a:latin typeface="Verdana"/>
              <a:ea typeface="Verdana"/>
              <a:cs typeface="Verdana"/>
              <a:sym typeface="Verdana"/>
            </a:endParaRPr>
          </a:p>
          <a:p>
            <a:pPr indent="-381000" lvl="0" marL="457200" rtl="0" algn="l">
              <a:lnSpc>
                <a:spcPct val="100000"/>
              </a:lnSpc>
              <a:spcBef>
                <a:spcPts val="480"/>
              </a:spcBef>
              <a:spcAft>
                <a:spcPts val="0"/>
              </a:spcAft>
              <a:buClr>
                <a:schemeClr val="dk1"/>
              </a:buClr>
              <a:buSzPct val="129032"/>
              <a:buChar char="●"/>
            </a:pPr>
            <a:r>
              <a:rPr lang="en" sz="2400">
                <a:latin typeface="Verdana"/>
                <a:ea typeface="Verdana"/>
                <a:cs typeface="Verdana"/>
                <a:sym typeface="Verdana"/>
              </a:rPr>
              <a:t>God does not have human form</a:t>
            </a:r>
            <a:endParaRPr sz="2250">
              <a:latin typeface="Verdana"/>
              <a:ea typeface="Verdana"/>
              <a:cs typeface="Verdana"/>
              <a:sym typeface="Verdana"/>
            </a:endParaRPr>
          </a:p>
        </p:txBody>
      </p:sp>
      <p:pic>
        <p:nvPicPr>
          <p:cNvPr id="124" name="Google Shape;124;p4"/>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25" name="Google Shape;125;p4"/>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pic>
        <p:nvPicPr>
          <p:cNvPr id="126" name="Google Shape;126;p4"/>
          <p:cNvPicPr preferRelativeResize="0"/>
          <p:nvPr/>
        </p:nvPicPr>
        <p:blipFill rotWithShape="1">
          <a:blip r:embed="rId5">
            <a:alphaModFix/>
          </a:blip>
          <a:srcRect b="0" l="0" r="0" t="0"/>
          <a:stretch/>
        </p:blipFill>
        <p:spPr>
          <a:xfrm>
            <a:off x="428455" y="1264183"/>
            <a:ext cx="3667513" cy="24450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689939" y="1157295"/>
            <a:ext cx="7596600" cy="153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dk1"/>
              </a:buClr>
              <a:buSzPts val="4200"/>
              <a:buFont typeface="Libre Franklin Black"/>
              <a:buNone/>
            </a:pPr>
            <a:r>
              <a:rPr lang="en">
                <a:latin typeface="Libre Franklin Black"/>
                <a:ea typeface="Libre Franklin Black"/>
                <a:cs typeface="Libre Franklin Black"/>
                <a:sym typeface="Libre Franklin Black"/>
              </a:rPr>
              <a:t>Antisemitism is prejudice or hatred towards Jews.</a:t>
            </a:r>
            <a:endParaRPr>
              <a:latin typeface="Libre Franklin Black"/>
              <a:ea typeface="Libre Franklin Black"/>
              <a:cs typeface="Libre Franklin Black"/>
              <a:sym typeface="Libre Franklin Black"/>
            </a:endParaRPr>
          </a:p>
        </p:txBody>
      </p:sp>
      <p:pic>
        <p:nvPicPr>
          <p:cNvPr id="132" name="Google Shape;132;p5"/>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33" name="Google Shape;133;p5"/>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Libre Franklin Black"/>
              <a:buNone/>
            </a:pPr>
            <a:r>
              <a:rPr lang="en">
                <a:latin typeface="Libre Franklin Black"/>
                <a:ea typeface="Libre Franklin Black"/>
                <a:cs typeface="Libre Franklin Black"/>
                <a:sym typeface="Libre Franklin Black"/>
              </a:rPr>
              <a:t>Why does Antisemitism Matter to Us? </a:t>
            </a:r>
            <a:endParaRPr/>
          </a:p>
        </p:txBody>
      </p:sp>
      <p:sp>
        <p:nvSpPr>
          <p:cNvPr id="139" name="Google Shape;139;p39"/>
          <p:cNvSpPr txBox="1"/>
          <p:nvPr>
            <p:ph idx="1" type="body"/>
          </p:nvPr>
        </p:nvSpPr>
        <p:spPr>
          <a:xfrm>
            <a:off x="628649" y="1369219"/>
            <a:ext cx="8152280" cy="2469916"/>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b="1" i="1" lang="en" sz="2400"/>
              <a:t>“Antisemitism begins with the Jews but does not end with them.” </a:t>
            </a:r>
            <a:endParaRPr/>
          </a:p>
          <a:p>
            <a:pPr indent="0" lvl="0" marL="0" rtl="0" algn="l">
              <a:lnSpc>
                <a:spcPct val="100000"/>
              </a:lnSpc>
              <a:spcBef>
                <a:spcPts val="0"/>
              </a:spcBef>
              <a:spcAft>
                <a:spcPts val="0"/>
              </a:spcAft>
              <a:buClr>
                <a:schemeClr val="dk1"/>
              </a:buClr>
              <a:buSzPts val="1700"/>
              <a:buNone/>
            </a:pPr>
            <a:r>
              <a:rPr lang="en" sz="1700"/>
              <a:t>Deborah E. Lipstadt, United States Special envoy to monitor and combat antisemitism</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
              <a:t>Antisemitism is an alarm, signaling that not all is well in a democracy, as this type of hatred goes against the fundamental principles of liberal societies. Although it targets Jews it also is a catalyst to other forms of racism, hatred and prejudice.</a:t>
            </a:r>
            <a:endParaRPr/>
          </a:p>
        </p:txBody>
      </p:sp>
      <p:pic>
        <p:nvPicPr>
          <p:cNvPr id="140" name="Google Shape;140;p39"/>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41" name="Google Shape;141;p39"/>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579789" y="113300"/>
            <a:ext cx="7886700" cy="994172"/>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Libre Franklin Black"/>
              <a:buNone/>
            </a:pPr>
            <a:r>
              <a:rPr lang="en" sz="2400">
                <a:latin typeface="Libre Franklin Black"/>
                <a:ea typeface="Libre Franklin Black"/>
                <a:cs typeface="Libre Franklin Black"/>
                <a:sym typeface="Libre Franklin Black"/>
              </a:rPr>
              <a:t>As you watch the video on the next slide, answer the following questions: </a:t>
            </a:r>
            <a:endParaRPr sz="2400">
              <a:latin typeface="Libre Franklin Black"/>
              <a:ea typeface="Libre Franklin Black"/>
              <a:cs typeface="Libre Franklin Black"/>
              <a:sym typeface="Libre Franklin Black"/>
            </a:endParaRPr>
          </a:p>
        </p:txBody>
      </p:sp>
      <p:sp>
        <p:nvSpPr>
          <p:cNvPr id="147" name="Google Shape;147;p6"/>
          <p:cNvSpPr txBox="1"/>
          <p:nvPr>
            <p:ph idx="1" type="body"/>
          </p:nvPr>
        </p:nvSpPr>
        <p:spPr>
          <a:xfrm>
            <a:off x="516967" y="1288486"/>
            <a:ext cx="7796394" cy="2730378"/>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3420"/>
              <a:buNone/>
            </a:pPr>
            <a:r>
              <a:rPr lang="en" sz="2000">
                <a:latin typeface="Verdana"/>
                <a:ea typeface="Verdana"/>
                <a:cs typeface="Verdana"/>
                <a:sym typeface="Verdana"/>
              </a:rPr>
              <a:t>1. What is Judaism?</a:t>
            </a:r>
            <a:endParaRPr/>
          </a:p>
          <a:p>
            <a:pPr indent="0" lvl="0" marL="0" rtl="0" algn="l">
              <a:lnSpc>
                <a:spcPct val="115000"/>
              </a:lnSpc>
              <a:spcBef>
                <a:spcPts val="0"/>
              </a:spcBef>
              <a:spcAft>
                <a:spcPts val="0"/>
              </a:spcAft>
              <a:buClr>
                <a:schemeClr val="dk1"/>
              </a:buClr>
              <a:buSzPts val="3420"/>
              <a:buNone/>
            </a:pPr>
            <a:r>
              <a:rPr lang="en" sz="2000">
                <a:latin typeface="Verdana"/>
                <a:ea typeface="Verdana"/>
                <a:cs typeface="Verdana"/>
                <a:sym typeface="Verdana"/>
              </a:rPr>
              <a:t>2. How did antisemitism begin?</a:t>
            </a:r>
            <a:endParaRPr/>
          </a:p>
          <a:p>
            <a:pPr indent="0" lvl="0" marL="0" rtl="0" algn="l">
              <a:lnSpc>
                <a:spcPct val="115000"/>
              </a:lnSpc>
              <a:spcBef>
                <a:spcPts val="0"/>
              </a:spcBef>
              <a:spcAft>
                <a:spcPts val="0"/>
              </a:spcAft>
              <a:buClr>
                <a:schemeClr val="dk1"/>
              </a:buClr>
              <a:buSzPts val="3420"/>
              <a:buNone/>
            </a:pPr>
            <a:r>
              <a:rPr lang="en" sz="2000">
                <a:latin typeface="Verdana"/>
                <a:ea typeface="Verdana"/>
                <a:cs typeface="Verdana"/>
                <a:sym typeface="Verdana"/>
              </a:rPr>
              <a:t>3. What is ONE core tenet of antisemitism? (multiple will be mentioned)</a:t>
            </a:r>
            <a:endParaRPr/>
          </a:p>
          <a:p>
            <a:pPr indent="0" lvl="0" marL="0" rtl="0" algn="l">
              <a:lnSpc>
                <a:spcPct val="115000"/>
              </a:lnSpc>
              <a:spcBef>
                <a:spcPts val="0"/>
              </a:spcBef>
              <a:spcAft>
                <a:spcPts val="0"/>
              </a:spcAft>
              <a:buClr>
                <a:schemeClr val="dk1"/>
              </a:buClr>
              <a:buSzPts val="3420"/>
              <a:buNone/>
            </a:pPr>
            <a:r>
              <a:rPr lang="en" sz="2000">
                <a:latin typeface="Verdana"/>
                <a:ea typeface="Verdana"/>
                <a:cs typeface="Verdana"/>
                <a:sym typeface="Verdana"/>
              </a:rPr>
              <a:t>4. What does antisemitism look like? Give ONE example.</a:t>
            </a:r>
            <a:endParaRPr/>
          </a:p>
          <a:p>
            <a:pPr indent="0" lvl="0" marL="0" rtl="0" algn="l">
              <a:lnSpc>
                <a:spcPct val="115000"/>
              </a:lnSpc>
              <a:spcBef>
                <a:spcPts val="0"/>
              </a:spcBef>
              <a:spcAft>
                <a:spcPts val="0"/>
              </a:spcAft>
              <a:buClr>
                <a:schemeClr val="dk1"/>
              </a:buClr>
              <a:buSzPts val="3420"/>
              <a:buNone/>
            </a:pPr>
            <a:r>
              <a:rPr lang="en" sz="2000">
                <a:latin typeface="Verdana"/>
                <a:ea typeface="Verdana"/>
                <a:cs typeface="Verdana"/>
                <a:sym typeface="Verdana"/>
              </a:rPr>
              <a:t>5. Why does antisemitism matter to all of us? </a:t>
            </a:r>
            <a:endParaRPr sz="2000"/>
          </a:p>
        </p:txBody>
      </p:sp>
      <p:pic>
        <p:nvPicPr>
          <p:cNvPr id="148" name="Google Shape;148;p6"/>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49" name="Google Shape;149;p6"/>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title"/>
          </p:nvPr>
        </p:nvSpPr>
        <p:spPr>
          <a:xfrm>
            <a:off x="168088" y="86330"/>
            <a:ext cx="8260800" cy="60710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41414"/>
              <a:buFont typeface="Libre Franklin Black"/>
              <a:buNone/>
            </a:pPr>
            <a:r>
              <a:rPr lang="en">
                <a:latin typeface="Libre Franklin Black"/>
                <a:ea typeface="Libre Franklin Black"/>
                <a:cs typeface="Libre Franklin Black"/>
                <a:sym typeface="Libre Franklin Black"/>
              </a:rPr>
              <a:t>What is antisemitism? </a:t>
            </a:r>
            <a:endParaRPr>
              <a:latin typeface="Libre Franklin Black"/>
              <a:ea typeface="Libre Franklin Black"/>
              <a:cs typeface="Libre Franklin Black"/>
              <a:sym typeface="Libre Franklin Black"/>
            </a:endParaRPr>
          </a:p>
        </p:txBody>
      </p:sp>
      <p:pic>
        <p:nvPicPr>
          <p:cNvPr descr="This video charts the history of antisemitism from its origins until today. It tackles the hard questions about different and changing forms of antisemitism, persistent anti-Jewish stereotypes, the complex racial position of Jews in contemporary America, and the precise line between criticism of Israel and antisemitism. While the video stands alone as an invaluable tool for antisemitism education, we also provide discussion questions so that it may be a starting point for deeper conversation.&#10;&#10;Written By: Adam Naftalin-Kelman, Ethan Katz, Steven Davidoff Solomon&#10;Produced By: Sarah Lefton&#10;Animated By: Jenny Anderson&#10;&#10;For more information, email Adam Naftalin-Kelman at adamnk@berkeleyhillel.org, or Ethan Katz at ebkatz@berkeley.edu." id="155" name="Google Shape;155;p7" title="Antisemitism Education">
            <a:hlinkClick r:id="rId3"/>
          </p:cNvPr>
          <p:cNvPicPr preferRelativeResize="0"/>
          <p:nvPr/>
        </p:nvPicPr>
        <p:blipFill rotWithShape="1">
          <a:blip r:embed="rId4">
            <a:alphaModFix/>
          </a:blip>
          <a:srcRect b="0" l="0" r="0" t="0"/>
          <a:stretch/>
        </p:blipFill>
        <p:spPr>
          <a:xfrm>
            <a:off x="1726162" y="842425"/>
            <a:ext cx="5017538" cy="3063946"/>
          </a:xfrm>
          <a:prstGeom prst="rect">
            <a:avLst/>
          </a:prstGeom>
          <a:noFill/>
          <a:ln>
            <a:noFill/>
          </a:ln>
        </p:spPr>
      </p:pic>
      <p:sp>
        <p:nvSpPr>
          <p:cNvPr id="156" name="Google Shape;156;p7"/>
          <p:cNvSpPr txBox="1"/>
          <p:nvPr/>
        </p:nvSpPr>
        <p:spPr>
          <a:xfrm>
            <a:off x="6931959" y="842425"/>
            <a:ext cx="1816782"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Watch until 7:06.</a:t>
            </a:r>
            <a:endParaRPr b="0" i="0" sz="1400" u="none" cap="none" strike="noStrike">
              <a:solidFill>
                <a:srgbClr val="000000"/>
              </a:solidFill>
              <a:latin typeface="Calibri"/>
              <a:ea typeface="Calibri"/>
              <a:cs typeface="Calibri"/>
              <a:sym typeface="Calibri"/>
            </a:endParaRPr>
          </a:p>
        </p:txBody>
      </p:sp>
      <p:pic>
        <p:nvPicPr>
          <p:cNvPr id="157" name="Google Shape;157;p7"/>
          <p:cNvPicPr preferRelativeResize="0"/>
          <p:nvPr/>
        </p:nvPicPr>
        <p:blipFill rotWithShape="1">
          <a:blip r:embed="rId5">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58" name="Google Shape;158;p7"/>
          <p:cNvPicPr preferRelativeResize="0"/>
          <p:nvPr/>
        </p:nvPicPr>
        <p:blipFill rotWithShape="1">
          <a:blip r:embed="rId6">
            <a:alphaModFix/>
          </a:blip>
          <a:srcRect b="0" l="0" r="0" t="0"/>
          <a:stretch/>
        </p:blipFill>
        <p:spPr>
          <a:xfrm>
            <a:off x="7002982" y="4274121"/>
            <a:ext cx="2017264" cy="8054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type="title"/>
          </p:nvPr>
        </p:nvSpPr>
        <p:spPr>
          <a:xfrm>
            <a:off x="490250" y="450150"/>
            <a:ext cx="8353500" cy="2857826"/>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11111"/>
              <a:buFont typeface="Calibri"/>
              <a:buNone/>
            </a:pPr>
            <a:r>
              <a:rPr lang="en"/>
              <a:t>Before we begin the activity, reflect on what you learned in the video.</a:t>
            </a:r>
            <a:endParaRPr/>
          </a:p>
          <a:p>
            <a:pPr indent="0" lvl="0" marL="0" rtl="0" algn="l">
              <a:lnSpc>
                <a:spcPct val="100000"/>
              </a:lnSpc>
              <a:spcBef>
                <a:spcPts val="0"/>
              </a:spcBef>
              <a:spcAft>
                <a:spcPts val="0"/>
              </a:spcAft>
              <a:buClr>
                <a:schemeClr val="dk1"/>
              </a:buClr>
              <a:buSzPct val="111111"/>
              <a:buFont typeface="Calibri"/>
              <a:buNone/>
            </a:pPr>
            <a:r>
              <a:t/>
            </a:r>
            <a:endParaRPr/>
          </a:p>
          <a:p>
            <a:pPr indent="0" lvl="0" marL="0" rtl="0" algn="l">
              <a:lnSpc>
                <a:spcPct val="100000"/>
              </a:lnSpc>
              <a:spcBef>
                <a:spcPts val="0"/>
              </a:spcBef>
              <a:spcAft>
                <a:spcPts val="0"/>
              </a:spcAft>
              <a:buClr>
                <a:schemeClr val="dk1"/>
              </a:buClr>
              <a:buSzPct val="88888"/>
              <a:buFont typeface="Libre Franklin Black"/>
              <a:buNone/>
            </a:pPr>
            <a:r>
              <a:rPr b="1" lang="en" sz="6000">
                <a:latin typeface="Libre Franklin Black"/>
                <a:ea typeface="Libre Franklin Black"/>
                <a:cs typeface="Libre Franklin Black"/>
                <a:sym typeface="Libre Franklin Black"/>
              </a:rPr>
              <a:t>What is antisemitism? </a:t>
            </a:r>
            <a:endParaRPr b="1" sz="6000">
              <a:latin typeface="Libre Franklin Black"/>
              <a:ea typeface="Libre Franklin Black"/>
              <a:cs typeface="Libre Franklin Black"/>
              <a:sym typeface="Libre Franklin Black"/>
            </a:endParaRPr>
          </a:p>
        </p:txBody>
      </p:sp>
      <p:pic>
        <p:nvPicPr>
          <p:cNvPr id="164" name="Google Shape;164;p10"/>
          <p:cNvPicPr preferRelativeResize="0"/>
          <p:nvPr/>
        </p:nvPicPr>
        <p:blipFill rotWithShape="1">
          <a:blip r:embed="rId3">
            <a:alphaModFix/>
          </a:blip>
          <a:srcRect b="0" l="0" r="0" t="0"/>
          <a:stretch/>
        </p:blipFill>
        <p:spPr>
          <a:xfrm>
            <a:off x="0" y="4199878"/>
            <a:ext cx="9144000" cy="943622"/>
          </a:xfrm>
          <a:prstGeom prst="rect">
            <a:avLst/>
          </a:prstGeom>
          <a:noFill/>
          <a:ln>
            <a:noFill/>
          </a:ln>
        </p:spPr>
      </p:pic>
      <p:pic>
        <p:nvPicPr>
          <p:cNvPr descr="Text&#10;&#10;Description automatically generated with low confidence" id="165" name="Google Shape;165;p10"/>
          <p:cNvPicPr preferRelativeResize="0"/>
          <p:nvPr/>
        </p:nvPicPr>
        <p:blipFill rotWithShape="1">
          <a:blip r:embed="rId4">
            <a:alphaModFix/>
          </a:blip>
          <a:srcRect b="0" l="0" r="0" t="0"/>
          <a:stretch/>
        </p:blipFill>
        <p:spPr>
          <a:xfrm>
            <a:off x="7002982" y="4274121"/>
            <a:ext cx="2017264" cy="805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Jodi Elowitz</dc:creator>
</cp:coreProperties>
</file>