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56" r:id="rId2"/>
    <p:sldId id="268" r:id="rId3"/>
    <p:sldId id="282" r:id="rId4"/>
    <p:sldId id="267" r:id="rId5"/>
    <p:sldId id="257" r:id="rId6"/>
    <p:sldId id="263" r:id="rId7"/>
    <p:sldId id="281" r:id="rId8"/>
    <p:sldId id="272" r:id="rId9"/>
    <p:sldId id="274" r:id="rId10"/>
    <p:sldId id="278" r:id="rId11"/>
    <p:sldId id="262" r:id="rId12"/>
    <p:sldId id="279" r:id="rId13"/>
    <p:sldId id="275" r:id="rId14"/>
    <p:sldId id="28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7437" autoAdjust="0"/>
  </p:normalViewPr>
  <p:slideViewPr>
    <p:cSldViewPr snapToGrid="0">
      <p:cViewPr varScale="1">
        <p:scale>
          <a:sx n="75" d="100"/>
          <a:sy n="75" d="100"/>
        </p:scale>
        <p:origin x="974" y="53"/>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5" d="100"/>
          <a:sy n="65" d="100"/>
        </p:scale>
        <p:origin x="3154"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355239-A670-4EC9-A013-C97536565D2C}" type="doc">
      <dgm:prSet loTypeId="urn:microsoft.com/office/officeart/2016/7/layout/VerticalDownArrowProcess" loCatId="process" qsTypeId="urn:microsoft.com/office/officeart/2005/8/quickstyle/simple1" qsCatId="simple" csTypeId="urn:microsoft.com/office/officeart/2005/8/colors/accent1_2" csCatId="accent1" phldr="1"/>
      <dgm:spPr/>
      <dgm:t>
        <a:bodyPr/>
        <a:lstStyle/>
        <a:p>
          <a:endParaRPr lang="en-US"/>
        </a:p>
      </dgm:t>
    </dgm:pt>
    <dgm:pt modelId="{B789FA7B-0DED-4790-9226-F71AD0DB0E78}">
      <dgm:prSet/>
      <dgm:spPr/>
      <dgm:t>
        <a:bodyPr/>
        <a:lstStyle/>
        <a:p>
          <a:r>
            <a:rPr lang="en-US" dirty="0"/>
            <a:t>Read Over</a:t>
          </a:r>
        </a:p>
      </dgm:t>
    </dgm:pt>
    <dgm:pt modelId="{2EDC37B4-8F2D-4EBC-90F4-10B1E790BD9F}" type="parTrans" cxnId="{03F003BE-22EA-40A8-BBEF-599B4B386F1B}">
      <dgm:prSet/>
      <dgm:spPr/>
      <dgm:t>
        <a:bodyPr/>
        <a:lstStyle/>
        <a:p>
          <a:endParaRPr lang="en-US"/>
        </a:p>
      </dgm:t>
    </dgm:pt>
    <dgm:pt modelId="{F0E24544-643F-4074-91C7-BE31B834C385}" type="sibTrans" cxnId="{03F003BE-22EA-40A8-BBEF-599B4B386F1B}">
      <dgm:prSet/>
      <dgm:spPr/>
      <dgm:t>
        <a:bodyPr/>
        <a:lstStyle/>
        <a:p>
          <a:endParaRPr lang="en-US"/>
        </a:p>
      </dgm:t>
    </dgm:pt>
    <dgm:pt modelId="{104CEB74-D3FE-49B9-B0AE-38A8D457D0F3}">
      <dgm:prSet custT="1"/>
      <dgm:spPr/>
      <dgm:t>
        <a:bodyPr/>
        <a:lstStyle/>
        <a:p>
          <a:r>
            <a:rPr lang="en-US" sz="2000" dirty="0"/>
            <a:t>Read over the timeline in front of you. As you do, annotate with the following: </a:t>
          </a:r>
          <a:br>
            <a:rPr lang="en-US" sz="1500" dirty="0"/>
          </a:br>
          <a:endParaRPr lang="en-US" sz="1500" dirty="0"/>
        </a:p>
      </dgm:t>
    </dgm:pt>
    <dgm:pt modelId="{1E52F11D-4256-42ED-9E1B-19DD89D1BD4B}" type="parTrans" cxnId="{1E8F8902-233D-4811-80DA-97DD2765494F}">
      <dgm:prSet/>
      <dgm:spPr/>
      <dgm:t>
        <a:bodyPr/>
        <a:lstStyle/>
        <a:p>
          <a:endParaRPr lang="en-US"/>
        </a:p>
      </dgm:t>
    </dgm:pt>
    <dgm:pt modelId="{13ABC6A2-77C6-4CCE-9FC9-A2E1590F9623}" type="sibTrans" cxnId="{1E8F8902-233D-4811-80DA-97DD2765494F}">
      <dgm:prSet/>
      <dgm:spPr/>
      <dgm:t>
        <a:bodyPr/>
        <a:lstStyle/>
        <a:p>
          <a:endParaRPr lang="en-US"/>
        </a:p>
      </dgm:t>
    </dgm:pt>
    <dgm:pt modelId="{F3EE3D48-7634-431E-8D78-10B06C6835B8}">
      <dgm:prSet/>
      <dgm:spPr/>
      <dgm:t>
        <a:bodyPr/>
        <a:lstStyle/>
        <a:p>
          <a:r>
            <a:rPr lang="en-US" dirty="0"/>
            <a:t>Bracket</a:t>
          </a:r>
        </a:p>
      </dgm:t>
    </dgm:pt>
    <dgm:pt modelId="{3494CC36-81E4-4F2B-8FEE-73CDD7460A68}" type="parTrans" cxnId="{5F366F9B-921A-40A1-9430-A6B592196958}">
      <dgm:prSet/>
      <dgm:spPr/>
      <dgm:t>
        <a:bodyPr/>
        <a:lstStyle/>
        <a:p>
          <a:endParaRPr lang="en-US"/>
        </a:p>
      </dgm:t>
    </dgm:pt>
    <dgm:pt modelId="{F3B94990-EE2F-49BA-B43C-233BA2EC2641}" type="sibTrans" cxnId="{5F366F9B-921A-40A1-9430-A6B592196958}">
      <dgm:prSet/>
      <dgm:spPr/>
      <dgm:t>
        <a:bodyPr/>
        <a:lstStyle/>
        <a:p>
          <a:endParaRPr lang="en-US"/>
        </a:p>
      </dgm:t>
    </dgm:pt>
    <dgm:pt modelId="{7690A772-817B-470E-872C-855C771E316D}">
      <dgm:prSet custT="1"/>
      <dgm:spPr/>
      <dgm:t>
        <a:bodyPr/>
        <a:lstStyle/>
        <a:p>
          <a:endParaRPr lang="en-US" sz="1600" dirty="0"/>
        </a:p>
        <a:p>
          <a:r>
            <a:rPr lang="en-US" sz="1400" dirty="0"/>
            <a:t>Put a (bracket) around to the event that restricted immigration into the United States (Think: How long before WWII did this occur? What will be the consequences for Jewish refugees in the 1930s)? </a:t>
          </a:r>
          <a:br>
            <a:rPr lang="en-US" sz="1600" dirty="0"/>
          </a:br>
          <a:endParaRPr lang="en-US" sz="1600" dirty="0"/>
        </a:p>
      </dgm:t>
    </dgm:pt>
    <dgm:pt modelId="{1C7A036C-5535-491A-A5B6-A16167BA1BDE}" type="parTrans" cxnId="{05618CF7-1F50-41F7-80EC-4E21CA88E2EE}">
      <dgm:prSet/>
      <dgm:spPr/>
      <dgm:t>
        <a:bodyPr/>
        <a:lstStyle/>
        <a:p>
          <a:endParaRPr lang="en-US"/>
        </a:p>
      </dgm:t>
    </dgm:pt>
    <dgm:pt modelId="{CD0367CF-1DD0-4D8E-8904-915BE12DECAE}" type="sibTrans" cxnId="{05618CF7-1F50-41F7-80EC-4E21CA88E2EE}">
      <dgm:prSet/>
      <dgm:spPr/>
      <dgm:t>
        <a:bodyPr/>
        <a:lstStyle/>
        <a:p>
          <a:endParaRPr lang="en-US"/>
        </a:p>
      </dgm:t>
    </dgm:pt>
    <dgm:pt modelId="{F21C42E3-9FA7-4BE4-A6E7-309EDBB72859}">
      <dgm:prSet/>
      <dgm:spPr/>
      <dgm:t>
        <a:bodyPr/>
        <a:lstStyle/>
        <a:p>
          <a:r>
            <a:rPr lang="en-US"/>
            <a:t>Underline</a:t>
          </a:r>
        </a:p>
      </dgm:t>
    </dgm:pt>
    <dgm:pt modelId="{D5DBF462-3CE9-4C3E-B117-E318C5547485}" type="parTrans" cxnId="{260D6BA7-7139-4E40-A0C9-DD0C2EE9B90D}">
      <dgm:prSet/>
      <dgm:spPr/>
      <dgm:t>
        <a:bodyPr/>
        <a:lstStyle/>
        <a:p>
          <a:endParaRPr lang="en-US"/>
        </a:p>
      </dgm:t>
    </dgm:pt>
    <dgm:pt modelId="{7BC7D416-2C80-43D0-B719-2AB6E0FE62D8}" type="sibTrans" cxnId="{260D6BA7-7139-4E40-A0C9-DD0C2EE9B90D}">
      <dgm:prSet/>
      <dgm:spPr/>
      <dgm:t>
        <a:bodyPr/>
        <a:lstStyle/>
        <a:p>
          <a:endParaRPr lang="en-US"/>
        </a:p>
      </dgm:t>
    </dgm:pt>
    <dgm:pt modelId="{8CABA4F5-7A77-4E9E-8ABE-CA584E91C588}">
      <dgm:prSet custT="1"/>
      <dgm:spPr/>
      <dgm:t>
        <a:bodyPr/>
        <a:lstStyle/>
        <a:p>
          <a:r>
            <a:rPr lang="en-US" sz="1400" dirty="0"/>
            <a:t>Underline the event that changes everything for Austrian Jews. </a:t>
          </a:r>
          <a:br>
            <a:rPr lang="en-US" sz="1600" dirty="0"/>
          </a:br>
          <a:endParaRPr lang="en-US" sz="1600" dirty="0"/>
        </a:p>
      </dgm:t>
    </dgm:pt>
    <dgm:pt modelId="{FE1569A2-5285-43ED-83DD-9A449BB1A50E}" type="parTrans" cxnId="{A9335B87-5AFB-46C7-BADE-54712FF9A5A2}">
      <dgm:prSet/>
      <dgm:spPr/>
      <dgm:t>
        <a:bodyPr/>
        <a:lstStyle/>
        <a:p>
          <a:endParaRPr lang="en-US"/>
        </a:p>
      </dgm:t>
    </dgm:pt>
    <dgm:pt modelId="{80558600-E380-4C85-9E13-14BA9FE61D56}" type="sibTrans" cxnId="{A9335B87-5AFB-46C7-BADE-54712FF9A5A2}">
      <dgm:prSet/>
      <dgm:spPr/>
      <dgm:t>
        <a:bodyPr/>
        <a:lstStyle/>
        <a:p>
          <a:endParaRPr lang="en-US"/>
        </a:p>
      </dgm:t>
    </dgm:pt>
    <dgm:pt modelId="{26241631-A618-43C8-B9CF-39574739B59D}">
      <dgm:prSet/>
      <dgm:spPr/>
      <dgm:t>
        <a:bodyPr/>
        <a:lstStyle/>
        <a:p>
          <a:r>
            <a:rPr lang="en-US" dirty="0"/>
            <a:t>Circle</a:t>
          </a:r>
        </a:p>
      </dgm:t>
    </dgm:pt>
    <dgm:pt modelId="{A118F6B1-7D79-41B3-972E-C668DE5921CE}" type="parTrans" cxnId="{DF07A58A-FD4C-4CE9-B831-2D09A3D8418E}">
      <dgm:prSet/>
      <dgm:spPr/>
      <dgm:t>
        <a:bodyPr/>
        <a:lstStyle/>
        <a:p>
          <a:endParaRPr lang="en-US"/>
        </a:p>
      </dgm:t>
    </dgm:pt>
    <dgm:pt modelId="{51F050B3-501A-4268-87D2-64597818B679}" type="sibTrans" cxnId="{DF07A58A-FD4C-4CE9-B831-2D09A3D8418E}">
      <dgm:prSet/>
      <dgm:spPr/>
      <dgm:t>
        <a:bodyPr/>
        <a:lstStyle/>
        <a:p>
          <a:endParaRPr lang="en-US"/>
        </a:p>
      </dgm:t>
    </dgm:pt>
    <dgm:pt modelId="{BB639DFA-7F58-41E9-9BC1-B8A10B76FC3B}">
      <dgm:prSet custT="1"/>
      <dgm:spPr/>
      <dgm:t>
        <a:bodyPr/>
        <a:lstStyle/>
        <a:p>
          <a:r>
            <a:rPr lang="en-US" sz="1400" dirty="0"/>
            <a:t>Circle the date WWII begins.</a:t>
          </a:r>
        </a:p>
      </dgm:t>
    </dgm:pt>
    <dgm:pt modelId="{EC290B26-30E4-43FB-BF44-8225323A7517}" type="parTrans" cxnId="{62C28BC7-D09E-4FD5-A8D9-384DCF4DF9F9}">
      <dgm:prSet/>
      <dgm:spPr/>
      <dgm:t>
        <a:bodyPr/>
        <a:lstStyle/>
        <a:p>
          <a:endParaRPr lang="en-US"/>
        </a:p>
      </dgm:t>
    </dgm:pt>
    <dgm:pt modelId="{4B55B163-F795-4FFD-B3F8-0DE0D2D8FA1D}" type="sibTrans" cxnId="{62C28BC7-D09E-4FD5-A8D9-384DCF4DF9F9}">
      <dgm:prSet/>
      <dgm:spPr/>
      <dgm:t>
        <a:bodyPr/>
        <a:lstStyle/>
        <a:p>
          <a:endParaRPr lang="en-US"/>
        </a:p>
      </dgm:t>
    </dgm:pt>
    <dgm:pt modelId="{4C4449D4-4E4B-456B-8185-4B7654F86E91}">
      <dgm:prSet/>
      <dgm:spPr/>
      <dgm:t>
        <a:bodyPr/>
        <a:lstStyle/>
        <a:p>
          <a:r>
            <a:rPr lang="en-US" dirty="0"/>
            <a:t>Check Mark</a:t>
          </a:r>
        </a:p>
      </dgm:t>
    </dgm:pt>
    <dgm:pt modelId="{25BDE8AA-F002-4D92-A578-0A06BD6A5821}" type="parTrans" cxnId="{B83DB629-7198-4D95-9DE2-7DE5709DBD8C}">
      <dgm:prSet/>
      <dgm:spPr/>
      <dgm:t>
        <a:bodyPr/>
        <a:lstStyle/>
        <a:p>
          <a:endParaRPr lang="en-US"/>
        </a:p>
      </dgm:t>
    </dgm:pt>
    <dgm:pt modelId="{8FADE57C-1B6C-4D99-AD08-B738DCD47BD7}" type="sibTrans" cxnId="{B83DB629-7198-4D95-9DE2-7DE5709DBD8C}">
      <dgm:prSet/>
      <dgm:spPr/>
      <dgm:t>
        <a:bodyPr/>
        <a:lstStyle/>
        <a:p>
          <a:endParaRPr lang="en-US"/>
        </a:p>
      </dgm:t>
    </dgm:pt>
    <dgm:pt modelId="{68CE1254-8E21-4E59-B858-2586BDA78A1A}">
      <dgm:prSet/>
      <dgm:spPr/>
      <dgm:t>
        <a:bodyPr/>
        <a:lstStyle/>
        <a:p>
          <a:r>
            <a:rPr lang="en-US" dirty="0"/>
            <a:t>Put a check mark next to TWO events that show conditions worsening for Jews in the 1930s</a:t>
          </a:r>
        </a:p>
      </dgm:t>
    </dgm:pt>
    <dgm:pt modelId="{33F38656-39E6-429C-AF71-86D1DB564919}" type="parTrans" cxnId="{37AEF867-FAC5-46FA-8A63-71A910CE7EFF}">
      <dgm:prSet/>
      <dgm:spPr/>
      <dgm:t>
        <a:bodyPr/>
        <a:lstStyle/>
        <a:p>
          <a:endParaRPr lang="en-US"/>
        </a:p>
      </dgm:t>
    </dgm:pt>
    <dgm:pt modelId="{B9A19752-369D-4DFB-A99C-B2D6C8DD08B8}" type="sibTrans" cxnId="{37AEF867-FAC5-46FA-8A63-71A910CE7EFF}">
      <dgm:prSet/>
      <dgm:spPr/>
      <dgm:t>
        <a:bodyPr/>
        <a:lstStyle/>
        <a:p>
          <a:endParaRPr lang="en-US"/>
        </a:p>
      </dgm:t>
    </dgm:pt>
    <dgm:pt modelId="{E89FDA66-4FB3-4C23-803C-207DC961DE44}" type="pres">
      <dgm:prSet presAssocID="{8A355239-A670-4EC9-A013-C97536565D2C}" presName="Name0" presStyleCnt="0">
        <dgm:presLayoutVars>
          <dgm:dir/>
          <dgm:animLvl val="lvl"/>
          <dgm:resizeHandles val="exact"/>
        </dgm:presLayoutVars>
      </dgm:prSet>
      <dgm:spPr/>
    </dgm:pt>
    <dgm:pt modelId="{3FEDB01E-DE9D-42F8-8798-31291FD97F1E}" type="pres">
      <dgm:prSet presAssocID="{4C4449D4-4E4B-456B-8185-4B7654F86E91}" presName="boxAndChildren" presStyleCnt="0"/>
      <dgm:spPr/>
    </dgm:pt>
    <dgm:pt modelId="{AAC02C23-4B1B-44E0-90F1-98D82A661141}" type="pres">
      <dgm:prSet presAssocID="{4C4449D4-4E4B-456B-8185-4B7654F86E91}" presName="parentTextBox" presStyleLbl="alignNode1" presStyleIdx="0" presStyleCnt="5" custLinFactNeighborX="-2909" custLinFactNeighborY="339"/>
      <dgm:spPr/>
    </dgm:pt>
    <dgm:pt modelId="{6979AEFB-2518-427C-8B91-C86343240D51}" type="pres">
      <dgm:prSet presAssocID="{4C4449D4-4E4B-456B-8185-4B7654F86E91}" presName="descendantBox" presStyleLbl="bgAccFollowNode1" presStyleIdx="0" presStyleCnt="5" custLinFactNeighborX="99" custLinFactNeighborY="339"/>
      <dgm:spPr/>
    </dgm:pt>
    <dgm:pt modelId="{BA5AD84B-CD81-4CBC-A449-6F93E21B463F}" type="pres">
      <dgm:prSet presAssocID="{51F050B3-501A-4268-87D2-64597818B679}" presName="sp" presStyleCnt="0"/>
      <dgm:spPr/>
    </dgm:pt>
    <dgm:pt modelId="{0C0EA1E5-ACE3-44AF-A867-58A78E52BF5B}" type="pres">
      <dgm:prSet presAssocID="{26241631-A618-43C8-B9CF-39574739B59D}" presName="arrowAndChildren" presStyleCnt="0"/>
      <dgm:spPr/>
    </dgm:pt>
    <dgm:pt modelId="{8D3602C7-01B0-46FA-8B90-54C058586B6F}" type="pres">
      <dgm:prSet presAssocID="{26241631-A618-43C8-B9CF-39574739B59D}" presName="parentTextArrow" presStyleLbl="node1" presStyleIdx="0" presStyleCnt="0"/>
      <dgm:spPr/>
    </dgm:pt>
    <dgm:pt modelId="{A66FD682-9131-473B-A3FD-1A5E518089A9}" type="pres">
      <dgm:prSet presAssocID="{26241631-A618-43C8-B9CF-39574739B59D}" presName="arrow" presStyleLbl="alignNode1" presStyleIdx="1" presStyleCnt="5"/>
      <dgm:spPr/>
    </dgm:pt>
    <dgm:pt modelId="{B7500999-CE09-41ED-9BC1-365CD4829478}" type="pres">
      <dgm:prSet presAssocID="{26241631-A618-43C8-B9CF-39574739B59D}" presName="descendantArrow" presStyleLbl="bgAccFollowNode1" presStyleIdx="1" presStyleCnt="5"/>
      <dgm:spPr/>
    </dgm:pt>
    <dgm:pt modelId="{ABF3EDDC-19F5-443F-9193-8982A6099E59}" type="pres">
      <dgm:prSet presAssocID="{7BC7D416-2C80-43D0-B719-2AB6E0FE62D8}" presName="sp" presStyleCnt="0"/>
      <dgm:spPr/>
    </dgm:pt>
    <dgm:pt modelId="{D0431065-3E68-40D8-A214-A8CFCE441052}" type="pres">
      <dgm:prSet presAssocID="{F21C42E3-9FA7-4BE4-A6E7-309EDBB72859}" presName="arrowAndChildren" presStyleCnt="0"/>
      <dgm:spPr/>
    </dgm:pt>
    <dgm:pt modelId="{C8B04428-8A44-491C-8F98-C5CB81F2BE44}" type="pres">
      <dgm:prSet presAssocID="{F21C42E3-9FA7-4BE4-A6E7-309EDBB72859}" presName="parentTextArrow" presStyleLbl="node1" presStyleIdx="0" presStyleCnt="0"/>
      <dgm:spPr/>
    </dgm:pt>
    <dgm:pt modelId="{764021F2-3226-49C7-817A-330F703A897E}" type="pres">
      <dgm:prSet presAssocID="{F21C42E3-9FA7-4BE4-A6E7-309EDBB72859}" presName="arrow" presStyleLbl="alignNode1" presStyleIdx="2" presStyleCnt="5"/>
      <dgm:spPr/>
    </dgm:pt>
    <dgm:pt modelId="{11C8AD62-AED9-44BB-9112-C59A8E363355}" type="pres">
      <dgm:prSet presAssocID="{F21C42E3-9FA7-4BE4-A6E7-309EDBB72859}" presName="descendantArrow" presStyleLbl="bgAccFollowNode1" presStyleIdx="2" presStyleCnt="5"/>
      <dgm:spPr/>
    </dgm:pt>
    <dgm:pt modelId="{65807618-5016-4A76-B95B-DE72F35EB8BE}" type="pres">
      <dgm:prSet presAssocID="{F3B94990-EE2F-49BA-B43C-233BA2EC2641}" presName="sp" presStyleCnt="0"/>
      <dgm:spPr/>
    </dgm:pt>
    <dgm:pt modelId="{5A364A5D-55ED-4877-BEE7-8C89F9B3FC0F}" type="pres">
      <dgm:prSet presAssocID="{F3EE3D48-7634-431E-8D78-10B06C6835B8}" presName="arrowAndChildren" presStyleCnt="0"/>
      <dgm:spPr/>
    </dgm:pt>
    <dgm:pt modelId="{B81FB719-FF36-4053-AE10-414A84D65CE1}" type="pres">
      <dgm:prSet presAssocID="{F3EE3D48-7634-431E-8D78-10B06C6835B8}" presName="parentTextArrow" presStyleLbl="node1" presStyleIdx="0" presStyleCnt="0"/>
      <dgm:spPr/>
    </dgm:pt>
    <dgm:pt modelId="{02AEBC1D-9589-4D38-92B6-D163D21448E2}" type="pres">
      <dgm:prSet presAssocID="{F3EE3D48-7634-431E-8D78-10B06C6835B8}" presName="arrow" presStyleLbl="alignNode1" presStyleIdx="3" presStyleCnt="5"/>
      <dgm:spPr/>
    </dgm:pt>
    <dgm:pt modelId="{424E24C6-EDD1-4668-B08C-3549CB0816E1}" type="pres">
      <dgm:prSet presAssocID="{F3EE3D48-7634-431E-8D78-10B06C6835B8}" presName="descendantArrow" presStyleLbl="bgAccFollowNode1" presStyleIdx="3" presStyleCnt="5" custLinFactNeighborX="-127" custLinFactNeighborY="879"/>
      <dgm:spPr/>
    </dgm:pt>
    <dgm:pt modelId="{633C1A5F-E23F-4FAA-99A2-CE0C571167A2}" type="pres">
      <dgm:prSet presAssocID="{F0E24544-643F-4074-91C7-BE31B834C385}" presName="sp" presStyleCnt="0"/>
      <dgm:spPr/>
    </dgm:pt>
    <dgm:pt modelId="{E8A0A76D-8C58-48D6-B48B-16B3DF35BB33}" type="pres">
      <dgm:prSet presAssocID="{B789FA7B-0DED-4790-9226-F71AD0DB0E78}" presName="arrowAndChildren" presStyleCnt="0"/>
      <dgm:spPr/>
    </dgm:pt>
    <dgm:pt modelId="{B9073DFB-181B-4611-B4BD-AE0AE0B7133D}" type="pres">
      <dgm:prSet presAssocID="{B789FA7B-0DED-4790-9226-F71AD0DB0E78}" presName="parentTextArrow" presStyleLbl="node1" presStyleIdx="0" presStyleCnt="0"/>
      <dgm:spPr/>
    </dgm:pt>
    <dgm:pt modelId="{FC9A73CD-1CD1-42AC-A494-B1A4726A4878}" type="pres">
      <dgm:prSet presAssocID="{B789FA7B-0DED-4790-9226-F71AD0DB0E78}" presName="arrow" presStyleLbl="alignNode1" presStyleIdx="4" presStyleCnt="5"/>
      <dgm:spPr/>
    </dgm:pt>
    <dgm:pt modelId="{2F0C9118-A504-4AFF-B117-AB7A7FA2A774}" type="pres">
      <dgm:prSet presAssocID="{B789FA7B-0DED-4790-9226-F71AD0DB0E78}" presName="descendantArrow" presStyleLbl="bgAccFollowNode1" presStyleIdx="4" presStyleCnt="5"/>
      <dgm:spPr/>
    </dgm:pt>
  </dgm:ptLst>
  <dgm:cxnLst>
    <dgm:cxn modelId="{1E8F8902-233D-4811-80DA-97DD2765494F}" srcId="{B789FA7B-0DED-4790-9226-F71AD0DB0E78}" destId="{104CEB74-D3FE-49B9-B0AE-38A8D457D0F3}" srcOrd="0" destOrd="0" parTransId="{1E52F11D-4256-42ED-9E1B-19DD89D1BD4B}" sibTransId="{13ABC6A2-77C6-4CCE-9FC9-A2E1590F9623}"/>
    <dgm:cxn modelId="{FB24CC07-B46C-4DD8-8702-EC24BDE1508B}" type="presOf" srcId="{BB639DFA-7F58-41E9-9BC1-B8A10B76FC3B}" destId="{B7500999-CE09-41ED-9BC1-365CD4829478}" srcOrd="0" destOrd="0" presId="urn:microsoft.com/office/officeart/2016/7/layout/VerticalDownArrowProcess"/>
    <dgm:cxn modelId="{ADC3910D-CCB3-4214-8303-422D03C9496C}" type="presOf" srcId="{104CEB74-D3FE-49B9-B0AE-38A8D457D0F3}" destId="{2F0C9118-A504-4AFF-B117-AB7A7FA2A774}" srcOrd="0" destOrd="0" presId="urn:microsoft.com/office/officeart/2016/7/layout/VerticalDownArrowProcess"/>
    <dgm:cxn modelId="{38CCC91B-4303-43BE-944D-4AA63C7753F2}" type="presOf" srcId="{8CABA4F5-7A77-4E9E-8ABE-CA584E91C588}" destId="{11C8AD62-AED9-44BB-9112-C59A8E363355}" srcOrd="0" destOrd="0" presId="urn:microsoft.com/office/officeart/2016/7/layout/VerticalDownArrowProcess"/>
    <dgm:cxn modelId="{B83DB629-7198-4D95-9DE2-7DE5709DBD8C}" srcId="{8A355239-A670-4EC9-A013-C97536565D2C}" destId="{4C4449D4-4E4B-456B-8185-4B7654F86E91}" srcOrd="4" destOrd="0" parTransId="{25BDE8AA-F002-4D92-A578-0A06BD6A5821}" sibTransId="{8FADE57C-1B6C-4D99-AD08-B738DCD47BD7}"/>
    <dgm:cxn modelId="{68160A31-8CBD-4E00-B7A4-698CA20A1256}" type="presOf" srcId="{F3EE3D48-7634-431E-8D78-10B06C6835B8}" destId="{B81FB719-FF36-4053-AE10-414A84D65CE1}" srcOrd="0" destOrd="0" presId="urn:microsoft.com/office/officeart/2016/7/layout/VerticalDownArrowProcess"/>
    <dgm:cxn modelId="{D51D653E-1DF3-4F5A-9284-6FBCC9060B3A}" type="presOf" srcId="{B789FA7B-0DED-4790-9226-F71AD0DB0E78}" destId="{FC9A73CD-1CD1-42AC-A494-B1A4726A4878}" srcOrd="1" destOrd="0" presId="urn:microsoft.com/office/officeart/2016/7/layout/VerticalDownArrowProcess"/>
    <dgm:cxn modelId="{BFE7625B-18A6-441C-BD44-A12949E59CD3}" type="presOf" srcId="{B789FA7B-0DED-4790-9226-F71AD0DB0E78}" destId="{B9073DFB-181B-4611-B4BD-AE0AE0B7133D}" srcOrd="0" destOrd="0" presId="urn:microsoft.com/office/officeart/2016/7/layout/VerticalDownArrowProcess"/>
    <dgm:cxn modelId="{8FC46642-250F-46A6-AF6D-4F26A81DADD9}" type="presOf" srcId="{4C4449D4-4E4B-456B-8185-4B7654F86E91}" destId="{AAC02C23-4B1B-44E0-90F1-98D82A661141}" srcOrd="0" destOrd="0" presId="urn:microsoft.com/office/officeart/2016/7/layout/VerticalDownArrowProcess"/>
    <dgm:cxn modelId="{8B682A66-5644-41F0-A430-96D2EA4759CC}" type="presOf" srcId="{7690A772-817B-470E-872C-855C771E316D}" destId="{424E24C6-EDD1-4668-B08C-3549CB0816E1}" srcOrd="0" destOrd="0" presId="urn:microsoft.com/office/officeart/2016/7/layout/VerticalDownArrowProcess"/>
    <dgm:cxn modelId="{37AEF867-FAC5-46FA-8A63-71A910CE7EFF}" srcId="{4C4449D4-4E4B-456B-8185-4B7654F86E91}" destId="{68CE1254-8E21-4E59-B858-2586BDA78A1A}" srcOrd="0" destOrd="0" parTransId="{33F38656-39E6-429C-AF71-86D1DB564919}" sibTransId="{B9A19752-369D-4DFB-A99C-B2D6C8DD08B8}"/>
    <dgm:cxn modelId="{FDD38E7C-9E05-43B0-854B-992827391DC2}" type="presOf" srcId="{68CE1254-8E21-4E59-B858-2586BDA78A1A}" destId="{6979AEFB-2518-427C-8B91-C86343240D51}" srcOrd="0" destOrd="0" presId="urn:microsoft.com/office/officeart/2016/7/layout/VerticalDownArrowProcess"/>
    <dgm:cxn modelId="{C9B0D67D-DE45-4F1A-BF92-4BED3A703EDF}" type="presOf" srcId="{26241631-A618-43C8-B9CF-39574739B59D}" destId="{A66FD682-9131-473B-A3FD-1A5E518089A9}" srcOrd="1" destOrd="0" presId="urn:microsoft.com/office/officeart/2016/7/layout/VerticalDownArrowProcess"/>
    <dgm:cxn modelId="{A9335B87-5AFB-46C7-BADE-54712FF9A5A2}" srcId="{F21C42E3-9FA7-4BE4-A6E7-309EDBB72859}" destId="{8CABA4F5-7A77-4E9E-8ABE-CA584E91C588}" srcOrd="0" destOrd="0" parTransId="{FE1569A2-5285-43ED-83DD-9A449BB1A50E}" sibTransId="{80558600-E380-4C85-9E13-14BA9FE61D56}"/>
    <dgm:cxn modelId="{DF07A58A-FD4C-4CE9-B831-2D09A3D8418E}" srcId="{8A355239-A670-4EC9-A013-C97536565D2C}" destId="{26241631-A618-43C8-B9CF-39574739B59D}" srcOrd="3" destOrd="0" parTransId="{A118F6B1-7D79-41B3-972E-C668DE5921CE}" sibTransId="{51F050B3-501A-4268-87D2-64597818B679}"/>
    <dgm:cxn modelId="{53B38294-4F86-4BB3-8CF8-BCEB8617B196}" type="presOf" srcId="{26241631-A618-43C8-B9CF-39574739B59D}" destId="{8D3602C7-01B0-46FA-8B90-54C058586B6F}" srcOrd="0" destOrd="0" presId="urn:microsoft.com/office/officeart/2016/7/layout/VerticalDownArrowProcess"/>
    <dgm:cxn modelId="{F864129B-1229-494B-A0D0-61D4C23FFCD0}" type="presOf" srcId="{8A355239-A670-4EC9-A013-C97536565D2C}" destId="{E89FDA66-4FB3-4C23-803C-207DC961DE44}" srcOrd="0" destOrd="0" presId="urn:microsoft.com/office/officeart/2016/7/layout/VerticalDownArrowProcess"/>
    <dgm:cxn modelId="{5F366F9B-921A-40A1-9430-A6B592196958}" srcId="{8A355239-A670-4EC9-A013-C97536565D2C}" destId="{F3EE3D48-7634-431E-8D78-10B06C6835B8}" srcOrd="1" destOrd="0" parTransId="{3494CC36-81E4-4F2B-8FEE-73CDD7460A68}" sibTransId="{F3B94990-EE2F-49BA-B43C-233BA2EC2641}"/>
    <dgm:cxn modelId="{376C27A5-659D-4BAE-8A5E-01AC680AEDFA}" type="presOf" srcId="{F3EE3D48-7634-431E-8D78-10B06C6835B8}" destId="{02AEBC1D-9589-4D38-92B6-D163D21448E2}" srcOrd="1" destOrd="0" presId="urn:microsoft.com/office/officeart/2016/7/layout/VerticalDownArrowProcess"/>
    <dgm:cxn modelId="{260D6BA7-7139-4E40-A0C9-DD0C2EE9B90D}" srcId="{8A355239-A670-4EC9-A013-C97536565D2C}" destId="{F21C42E3-9FA7-4BE4-A6E7-309EDBB72859}" srcOrd="2" destOrd="0" parTransId="{D5DBF462-3CE9-4C3E-B117-E318C5547485}" sibTransId="{7BC7D416-2C80-43D0-B719-2AB6E0FE62D8}"/>
    <dgm:cxn modelId="{03F003BE-22EA-40A8-BBEF-599B4B386F1B}" srcId="{8A355239-A670-4EC9-A013-C97536565D2C}" destId="{B789FA7B-0DED-4790-9226-F71AD0DB0E78}" srcOrd="0" destOrd="0" parTransId="{2EDC37B4-8F2D-4EBC-90F4-10B1E790BD9F}" sibTransId="{F0E24544-643F-4074-91C7-BE31B834C385}"/>
    <dgm:cxn modelId="{62C28BC7-D09E-4FD5-A8D9-384DCF4DF9F9}" srcId="{26241631-A618-43C8-B9CF-39574739B59D}" destId="{BB639DFA-7F58-41E9-9BC1-B8A10B76FC3B}" srcOrd="0" destOrd="0" parTransId="{EC290B26-30E4-43FB-BF44-8225323A7517}" sibTransId="{4B55B163-F795-4FFD-B3F8-0DE0D2D8FA1D}"/>
    <dgm:cxn modelId="{E54EFDD1-1EE0-442C-8871-70C540182D3F}" type="presOf" srcId="{F21C42E3-9FA7-4BE4-A6E7-309EDBB72859}" destId="{764021F2-3226-49C7-817A-330F703A897E}" srcOrd="1" destOrd="0" presId="urn:microsoft.com/office/officeart/2016/7/layout/VerticalDownArrowProcess"/>
    <dgm:cxn modelId="{05618CF7-1F50-41F7-80EC-4E21CA88E2EE}" srcId="{F3EE3D48-7634-431E-8D78-10B06C6835B8}" destId="{7690A772-817B-470E-872C-855C771E316D}" srcOrd="0" destOrd="0" parTransId="{1C7A036C-5535-491A-A5B6-A16167BA1BDE}" sibTransId="{CD0367CF-1DD0-4D8E-8904-915BE12DECAE}"/>
    <dgm:cxn modelId="{8E7E15FB-0891-4C60-96D7-894E17E0C411}" type="presOf" srcId="{F21C42E3-9FA7-4BE4-A6E7-309EDBB72859}" destId="{C8B04428-8A44-491C-8F98-C5CB81F2BE44}" srcOrd="0" destOrd="0" presId="urn:microsoft.com/office/officeart/2016/7/layout/VerticalDownArrowProcess"/>
    <dgm:cxn modelId="{7BFE867B-D32A-4FAB-91FD-82ABA07853C3}" type="presParOf" srcId="{E89FDA66-4FB3-4C23-803C-207DC961DE44}" destId="{3FEDB01E-DE9D-42F8-8798-31291FD97F1E}" srcOrd="0" destOrd="0" presId="urn:microsoft.com/office/officeart/2016/7/layout/VerticalDownArrowProcess"/>
    <dgm:cxn modelId="{7313A499-A6D2-4EA1-8453-FCA0B6E880C1}" type="presParOf" srcId="{3FEDB01E-DE9D-42F8-8798-31291FD97F1E}" destId="{AAC02C23-4B1B-44E0-90F1-98D82A661141}" srcOrd="0" destOrd="0" presId="urn:microsoft.com/office/officeart/2016/7/layout/VerticalDownArrowProcess"/>
    <dgm:cxn modelId="{3B7D774D-064B-4FE0-AF04-E6D91E14AE89}" type="presParOf" srcId="{3FEDB01E-DE9D-42F8-8798-31291FD97F1E}" destId="{6979AEFB-2518-427C-8B91-C86343240D51}" srcOrd="1" destOrd="0" presId="urn:microsoft.com/office/officeart/2016/7/layout/VerticalDownArrowProcess"/>
    <dgm:cxn modelId="{4E005DB7-6BFE-4888-BE00-7B79BED404FB}" type="presParOf" srcId="{E89FDA66-4FB3-4C23-803C-207DC961DE44}" destId="{BA5AD84B-CD81-4CBC-A449-6F93E21B463F}" srcOrd="1" destOrd="0" presId="urn:microsoft.com/office/officeart/2016/7/layout/VerticalDownArrowProcess"/>
    <dgm:cxn modelId="{C21EE9EE-3FB1-47A3-8977-9046908A8261}" type="presParOf" srcId="{E89FDA66-4FB3-4C23-803C-207DC961DE44}" destId="{0C0EA1E5-ACE3-44AF-A867-58A78E52BF5B}" srcOrd="2" destOrd="0" presId="urn:microsoft.com/office/officeart/2016/7/layout/VerticalDownArrowProcess"/>
    <dgm:cxn modelId="{863275E6-D8B7-4655-9679-20B54A100BDE}" type="presParOf" srcId="{0C0EA1E5-ACE3-44AF-A867-58A78E52BF5B}" destId="{8D3602C7-01B0-46FA-8B90-54C058586B6F}" srcOrd="0" destOrd="0" presId="urn:microsoft.com/office/officeart/2016/7/layout/VerticalDownArrowProcess"/>
    <dgm:cxn modelId="{5864E1E6-A1FE-42C5-9580-DEC58A40A4C7}" type="presParOf" srcId="{0C0EA1E5-ACE3-44AF-A867-58A78E52BF5B}" destId="{A66FD682-9131-473B-A3FD-1A5E518089A9}" srcOrd="1" destOrd="0" presId="urn:microsoft.com/office/officeart/2016/7/layout/VerticalDownArrowProcess"/>
    <dgm:cxn modelId="{B70AA36F-2E9D-4D28-B022-9014FD2BED8D}" type="presParOf" srcId="{0C0EA1E5-ACE3-44AF-A867-58A78E52BF5B}" destId="{B7500999-CE09-41ED-9BC1-365CD4829478}" srcOrd="2" destOrd="0" presId="urn:microsoft.com/office/officeart/2016/7/layout/VerticalDownArrowProcess"/>
    <dgm:cxn modelId="{98E713FC-80AB-4D20-BE13-646A8B14BE96}" type="presParOf" srcId="{E89FDA66-4FB3-4C23-803C-207DC961DE44}" destId="{ABF3EDDC-19F5-443F-9193-8982A6099E59}" srcOrd="3" destOrd="0" presId="urn:microsoft.com/office/officeart/2016/7/layout/VerticalDownArrowProcess"/>
    <dgm:cxn modelId="{5562563B-7033-4877-86D0-B83F3530B4F8}" type="presParOf" srcId="{E89FDA66-4FB3-4C23-803C-207DC961DE44}" destId="{D0431065-3E68-40D8-A214-A8CFCE441052}" srcOrd="4" destOrd="0" presId="urn:microsoft.com/office/officeart/2016/7/layout/VerticalDownArrowProcess"/>
    <dgm:cxn modelId="{468B2EE9-AF93-4EA8-BFBD-DCC4524A9066}" type="presParOf" srcId="{D0431065-3E68-40D8-A214-A8CFCE441052}" destId="{C8B04428-8A44-491C-8F98-C5CB81F2BE44}" srcOrd="0" destOrd="0" presId="urn:microsoft.com/office/officeart/2016/7/layout/VerticalDownArrowProcess"/>
    <dgm:cxn modelId="{66C95178-69B2-4C86-B77B-83D443EB1466}" type="presParOf" srcId="{D0431065-3E68-40D8-A214-A8CFCE441052}" destId="{764021F2-3226-49C7-817A-330F703A897E}" srcOrd="1" destOrd="0" presId="urn:microsoft.com/office/officeart/2016/7/layout/VerticalDownArrowProcess"/>
    <dgm:cxn modelId="{B6070578-3562-423E-B554-12DF4C650F9C}" type="presParOf" srcId="{D0431065-3E68-40D8-A214-A8CFCE441052}" destId="{11C8AD62-AED9-44BB-9112-C59A8E363355}" srcOrd="2" destOrd="0" presId="urn:microsoft.com/office/officeart/2016/7/layout/VerticalDownArrowProcess"/>
    <dgm:cxn modelId="{E860AB8D-752E-4200-B597-D81343EE3F9F}" type="presParOf" srcId="{E89FDA66-4FB3-4C23-803C-207DC961DE44}" destId="{65807618-5016-4A76-B95B-DE72F35EB8BE}" srcOrd="5" destOrd="0" presId="urn:microsoft.com/office/officeart/2016/7/layout/VerticalDownArrowProcess"/>
    <dgm:cxn modelId="{7BF865F5-D7DC-491F-9239-5FC6DEB6BAED}" type="presParOf" srcId="{E89FDA66-4FB3-4C23-803C-207DC961DE44}" destId="{5A364A5D-55ED-4877-BEE7-8C89F9B3FC0F}" srcOrd="6" destOrd="0" presId="urn:microsoft.com/office/officeart/2016/7/layout/VerticalDownArrowProcess"/>
    <dgm:cxn modelId="{ED9FF26A-781A-4E73-91DD-CB100B4CBC32}" type="presParOf" srcId="{5A364A5D-55ED-4877-BEE7-8C89F9B3FC0F}" destId="{B81FB719-FF36-4053-AE10-414A84D65CE1}" srcOrd="0" destOrd="0" presId="urn:microsoft.com/office/officeart/2016/7/layout/VerticalDownArrowProcess"/>
    <dgm:cxn modelId="{C7FCF2A2-81CE-4C6D-9117-7C465E9DAE49}" type="presParOf" srcId="{5A364A5D-55ED-4877-BEE7-8C89F9B3FC0F}" destId="{02AEBC1D-9589-4D38-92B6-D163D21448E2}" srcOrd="1" destOrd="0" presId="urn:microsoft.com/office/officeart/2016/7/layout/VerticalDownArrowProcess"/>
    <dgm:cxn modelId="{2118A696-3F94-40E4-A683-FB72DA5E9356}" type="presParOf" srcId="{5A364A5D-55ED-4877-BEE7-8C89F9B3FC0F}" destId="{424E24C6-EDD1-4668-B08C-3549CB0816E1}" srcOrd="2" destOrd="0" presId="urn:microsoft.com/office/officeart/2016/7/layout/VerticalDownArrowProcess"/>
    <dgm:cxn modelId="{EDC1958C-06C5-4F6E-A1C6-E5C88F352432}" type="presParOf" srcId="{E89FDA66-4FB3-4C23-803C-207DC961DE44}" destId="{633C1A5F-E23F-4FAA-99A2-CE0C571167A2}" srcOrd="7" destOrd="0" presId="urn:microsoft.com/office/officeart/2016/7/layout/VerticalDownArrowProcess"/>
    <dgm:cxn modelId="{74F8E9A8-1AA9-4CDC-B23A-F38B42C7964C}" type="presParOf" srcId="{E89FDA66-4FB3-4C23-803C-207DC961DE44}" destId="{E8A0A76D-8C58-48D6-B48B-16B3DF35BB33}" srcOrd="8" destOrd="0" presId="urn:microsoft.com/office/officeart/2016/7/layout/VerticalDownArrowProcess"/>
    <dgm:cxn modelId="{D0554DC9-AEC8-48F7-BACE-2223D715554D}" type="presParOf" srcId="{E8A0A76D-8C58-48D6-B48B-16B3DF35BB33}" destId="{B9073DFB-181B-4611-B4BD-AE0AE0B7133D}" srcOrd="0" destOrd="0" presId="urn:microsoft.com/office/officeart/2016/7/layout/VerticalDownArrowProcess"/>
    <dgm:cxn modelId="{9C6979D6-68EB-4E4E-8E45-A99E6B751C1B}" type="presParOf" srcId="{E8A0A76D-8C58-48D6-B48B-16B3DF35BB33}" destId="{FC9A73CD-1CD1-42AC-A494-B1A4726A4878}" srcOrd="1" destOrd="0" presId="urn:microsoft.com/office/officeart/2016/7/layout/VerticalDownArrowProcess"/>
    <dgm:cxn modelId="{7D4CEDF6-8C16-4D3E-9858-7D17AE7CD8ED}" type="presParOf" srcId="{E8A0A76D-8C58-48D6-B48B-16B3DF35BB33}" destId="{2F0C9118-A504-4AFF-B117-AB7A7FA2A774}" srcOrd="2" destOrd="0" presId="urn:microsoft.com/office/officeart/2016/7/layout/VerticalDown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C02C23-4B1B-44E0-90F1-98D82A661141}">
      <dsp:nvSpPr>
        <dsp:cNvPr id="0" name=""/>
        <dsp:cNvSpPr/>
      </dsp:nvSpPr>
      <dsp:spPr>
        <a:xfrm>
          <a:off x="0" y="4837918"/>
          <a:ext cx="1445584" cy="793259"/>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10" tIns="142240" rIns="10281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Check Mark</a:t>
          </a:r>
        </a:p>
      </dsp:txBody>
      <dsp:txXfrm>
        <a:off x="0" y="4837918"/>
        <a:ext cx="1445584" cy="793259"/>
      </dsp:txXfrm>
    </dsp:sp>
    <dsp:sp modelId="{6979AEFB-2518-427C-8B91-C86343240D51}">
      <dsp:nvSpPr>
        <dsp:cNvPr id="0" name=""/>
        <dsp:cNvSpPr/>
      </dsp:nvSpPr>
      <dsp:spPr>
        <a:xfrm>
          <a:off x="1445584" y="4837918"/>
          <a:ext cx="4336753" cy="79325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970" tIns="177800" rIns="87970" bIns="177800" numCol="1" spcCol="1270" anchor="ctr" anchorCtr="0">
          <a:noAutofit/>
        </a:bodyPr>
        <a:lstStyle/>
        <a:p>
          <a:pPr marL="0" lvl="0" indent="0" algn="l" defTabSz="622300">
            <a:lnSpc>
              <a:spcPct val="90000"/>
            </a:lnSpc>
            <a:spcBef>
              <a:spcPct val="0"/>
            </a:spcBef>
            <a:spcAft>
              <a:spcPct val="35000"/>
            </a:spcAft>
            <a:buNone/>
          </a:pPr>
          <a:r>
            <a:rPr lang="en-US" sz="1400" kern="1200" dirty="0"/>
            <a:t>Put a check mark next to TWO events that show conditions worsening for Jews in the 1930s</a:t>
          </a:r>
        </a:p>
      </dsp:txBody>
      <dsp:txXfrm>
        <a:off x="1445584" y="4837918"/>
        <a:ext cx="4336753" cy="793259"/>
      </dsp:txXfrm>
    </dsp:sp>
    <dsp:sp modelId="{A66FD682-9131-473B-A3FD-1A5E518089A9}">
      <dsp:nvSpPr>
        <dsp:cNvPr id="0" name=""/>
        <dsp:cNvSpPr/>
      </dsp:nvSpPr>
      <dsp:spPr>
        <a:xfrm rot="10800000">
          <a:off x="0" y="3627095"/>
          <a:ext cx="1445584" cy="1220033"/>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10" tIns="142240" rIns="10281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Circle</a:t>
          </a:r>
        </a:p>
      </dsp:txBody>
      <dsp:txXfrm rot="-10800000">
        <a:off x="0" y="3627095"/>
        <a:ext cx="1445584" cy="793021"/>
      </dsp:txXfrm>
    </dsp:sp>
    <dsp:sp modelId="{B7500999-CE09-41ED-9BC1-365CD4829478}">
      <dsp:nvSpPr>
        <dsp:cNvPr id="0" name=""/>
        <dsp:cNvSpPr/>
      </dsp:nvSpPr>
      <dsp:spPr>
        <a:xfrm>
          <a:off x="1445584" y="3627095"/>
          <a:ext cx="4336753" cy="79302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970" tIns="177800" rIns="87970" bIns="177800" numCol="1" spcCol="1270" anchor="ctr" anchorCtr="0">
          <a:noAutofit/>
        </a:bodyPr>
        <a:lstStyle/>
        <a:p>
          <a:pPr marL="0" lvl="0" indent="0" algn="l" defTabSz="622300">
            <a:lnSpc>
              <a:spcPct val="90000"/>
            </a:lnSpc>
            <a:spcBef>
              <a:spcPct val="0"/>
            </a:spcBef>
            <a:spcAft>
              <a:spcPct val="35000"/>
            </a:spcAft>
            <a:buNone/>
          </a:pPr>
          <a:r>
            <a:rPr lang="en-US" sz="1400" kern="1200" dirty="0"/>
            <a:t>Circle the date WWII begins.</a:t>
          </a:r>
        </a:p>
      </dsp:txBody>
      <dsp:txXfrm>
        <a:off x="1445584" y="3627095"/>
        <a:ext cx="4336753" cy="793021"/>
      </dsp:txXfrm>
    </dsp:sp>
    <dsp:sp modelId="{764021F2-3226-49C7-817A-330F703A897E}">
      <dsp:nvSpPr>
        <dsp:cNvPr id="0" name=""/>
        <dsp:cNvSpPr/>
      </dsp:nvSpPr>
      <dsp:spPr>
        <a:xfrm rot="10800000">
          <a:off x="0" y="2418960"/>
          <a:ext cx="1445584" cy="1220033"/>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10" tIns="142240" rIns="102810" bIns="142240" numCol="1" spcCol="1270" anchor="ctr" anchorCtr="0">
          <a:noAutofit/>
        </a:bodyPr>
        <a:lstStyle/>
        <a:p>
          <a:pPr marL="0" lvl="0" indent="0" algn="ctr" defTabSz="889000">
            <a:lnSpc>
              <a:spcPct val="90000"/>
            </a:lnSpc>
            <a:spcBef>
              <a:spcPct val="0"/>
            </a:spcBef>
            <a:spcAft>
              <a:spcPct val="35000"/>
            </a:spcAft>
            <a:buNone/>
          </a:pPr>
          <a:r>
            <a:rPr lang="en-US" sz="2000" kern="1200"/>
            <a:t>Underline</a:t>
          </a:r>
        </a:p>
      </dsp:txBody>
      <dsp:txXfrm rot="-10800000">
        <a:off x="0" y="2418960"/>
        <a:ext cx="1445584" cy="793021"/>
      </dsp:txXfrm>
    </dsp:sp>
    <dsp:sp modelId="{11C8AD62-AED9-44BB-9112-C59A8E363355}">
      <dsp:nvSpPr>
        <dsp:cNvPr id="0" name=""/>
        <dsp:cNvSpPr/>
      </dsp:nvSpPr>
      <dsp:spPr>
        <a:xfrm>
          <a:off x="1445584" y="2418960"/>
          <a:ext cx="4336753" cy="79302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970" tIns="177800" rIns="87970" bIns="177800" numCol="1" spcCol="1270" anchor="ctr" anchorCtr="0">
          <a:noAutofit/>
        </a:bodyPr>
        <a:lstStyle/>
        <a:p>
          <a:pPr marL="0" lvl="0" indent="0" algn="l" defTabSz="622300">
            <a:lnSpc>
              <a:spcPct val="90000"/>
            </a:lnSpc>
            <a:spcBef>
              <a:spcPct val="0"/>
            </a:spcBef>
            <a:spcAft>
              <a:spcPct val="35000"/>
            </a:spcAft>
            <a:buNone/>
          </a:pPr>
          <a:r>
            <a:rPr lang="en-US" sz="1400" kern="1200" dirty="0"/>
            <a:t>Underline the event that changes everything for Austrian Jews. </a:t>
          </a:r>
          <a:br>
            <a:rPr lang="en-US" sz="1600" kern="1200" dirty="0"/>
          </a:br>
          <a:endParaRPr lang="en-US" sz="1600" kern="1200" dirty="0"/>
        </a:p>
      </dsp:txBody>
      <dsp:txXfrm>
        <a:off x="1445584" y="2418960"/>
        <a:ext cx="4336753" cy="793021"/>
      </dsp:txXfrm>
    </dsp:sp>
    <dsp:sp modelId="{02AEBC1D-9589-4D38-92B6-D163D21448E2}">
      <dsp:nvSpPr>
        <dsp:cNvPr id="0" name=""/>
        <dsp:cNvSpPr/>
      </dsp:nvSpPr>
      <dsp:spPr>
        <a:xfrm rot="10800000">
          <a:off x="0" y="1210826"/>
          <a:ext cx="1445584" cy="1220033"/>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10" tIns="142240" rIns="10281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Bracket</a:t>
          </a:r>
        </a:p>
      </dsp:txBody>
      <dsp:txXfrm rot="-10800000">
        <a:off x="0" y="1210826"/>
        <a:ext cx="1445584" cy="793021"/>
      </dsp:txXfrm>
    </dsp:sp>
    <dsp:sp modelId="{424E24C6-EDD1-4668-B08C-3549CB0816E1}">
      <dsp:nvSpPr>
        <dsp:cNvPr id="0" name=""/>
        <dsp:cNvSpPr/>
      </dsp:nvSpPr>
      <dsp:spPr>
        <a:xfrm>
          <a:off x="1440076" y="1217796"/>
          <a:ext cx="4336753" cy="79302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970" tIns="203200" rIns="87970" bIns="203200" numCol="1" spcCol="1270" anchor="ctr" anchorCtr="0">
          <a:noAutofit/>
        </a:bodyPr>
        <a:lstStyle/>
        <a:p>
          <a:pPr marL="0" lvl="0" indent="0" algn="l" defTabSz="711200">
            <a:lnSpc>
              <a:spcPct val="90000"/>
            </a:lnSpc>
            <a:spcBef>
              <a:spcPct val="0"/>
            </a:spcBef>
            <a:spcAft>
              <a:spcPct val="35000"/>
            </a:spcAft>
            <a:buNone/>
          </a:pPr>
          <a:endParaRPr lang="en-US" sz="1600" kern="1200" dirty="0"/>
        </a:p>
        <a:p>
          <a:pPr marL="0" lvl="0" indent="0" algn="l" defTabSz="711200">
            <a:lnSpc>
              <a:spcPct val="90000"/>
            </a:lnSpc>
            <a:spcBef>
              <a:spcPct val="0"/>
            </a:spcBef>
            <a:spcAft>
              <a:spcPct val="35000"/>
            </a:spcAft>
            <a:buNone/>
          </a:pPr>
          <a:r>
            <a:rPr lang="en-US" sz="1400" kern="1200" dirty="0"/>
            <a:t>Put a (bracket) around to the event that restricted immigration into the United States (Think: How long before WWII did this occur? What will be the consequences for Jewish refugees in the 1930s)? </a:t>
          </a:r>
          <a:br>
            <a:rPr lang="en-US" sz="1600" kern="1200" dirty="0"/>
          </a:br>
          <a:endParaRPr lang="en-US" sz="1600" kern="1200" dirty="0"/>
        </a:p>
      </dsp:txBody>
      <dsp:txXfrm>
        <a:off x="1440076" y="1217796"/>
        <a:ext cx="4336753" cy="793021"/>
      </dsp:txXfrm>
    </dsp:sp>
    <dsp:sp modelId="{FC9A73CD-1CD1-42AC-A494-B1A4726A4878}">
      <dsp:nvSpPr>
        <dsp:cNvPr id="0" name=""/>
        <dsp:cNvSpPr/>
      </dsp:nvSpPr>
      <dsp:spPr>
        <a:xfrm rot="10800000">
          <a:off x="0" y="2691"/>
          <a:ext cx="1445584" cy="1220033"/>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10" tIns="142240" rIns="10281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Read Over</a:t>
          </a:r>
        </a:p>
      </dsp:txBody>
      <dsp:txXfrm rot="-10800000">
        <a:off x="0" y="2691"/>
        <a:ext cx="1445584" cy="793021"/>
      </dsp:txXfrm>
    </dsp:sp>
    <dsp:sp modelId="{2F0C9118-A504-4AFF-B117-AB7A7FA2A774}">
      <dsp:nvSpPr>
        <dsp:cNvPr id="0" name=""/>
        <dsp:cNvSpPr/>
      </dsp:nvSpPr>
      <dsp:spPr>
        <a:xfrm>
          <a:off x="1445584" y="2691"/>
          <a:ext cx="4336753" cy="79302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970" tIns="254000" rIns="87970" bIns="254000" numCol="1" spcCol="1270" anchor="ctr" anchorCtr="0">
          <a:noAutofit/>
        </a:bodyPr>
        <a:lstStyle/>
        <a:p>
          <a:pPr marL="0" lvl="0" indent="0" algn="l" defTabSz="889000">
            <a:lnSpc>
              <a:spcPct val="90000"/>
            </a:lnSpc>
            <a:spcBef>
              <a:spcPct val="0"/>
            </a:spcBef>
            <a:spcAft>
              <a:spcPct val="35000"/>
            </a:spcAft>
            <a:buNone/>
          </a:pPr>
          <a:r>
            <a:rPr lang="en-US" sz="2000" kern="1200" dirty="0"/>
            <a:t>Read over the timeline in front of you. As you do, annotate with the following: </a:t>
          </a:r>
          <a:br>
            <a:rPr lang="en-US" sz="1500" kern="1200" dirty="0"/>
          </a:br>
          <a:endParaRPr lang="en-US" sz="1500" kern="1200" dirty="0"/>
        </a:p>
      </dsp:txBody>
      <dsp:txXfrm>
        <a:off x="1445584" y="2691"/>
        <a:ext cx="4336753" cy="793021"/>
      </dsp:txXfrm>
    </dsp:sp>
  </dsp:spTree>
</dsp:drawing>
</file>

<file path=ppt/diagrams/layout1.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F71B6D-373E-4802-BF2E-1E92B09F1507}" type="datetimeFigureOut">
              <a:rPr lang="en-US" smtClean="0"/>
              <a:t>10/29/2021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276F4A-3B2A-4A87-9372-8F151BA92DD6}" type="slidenum">
              <a:rPr lang="en-US" smtClean="0"/>
              <a:t>‹#›</a:t>
            </a:fld>
            <a:endParaRPr lang="en-US"/>
          </a:p>
        </p:txBody>
      </p:sp>
    </p:spTree>
    <p:extLst>
      <p:ext uri="{BB962C8B-B14F-4D97-AF65-F5344CB8AC3E}">
        <p14:creationId xmlns:p14="http://schemas.microsoft.com/office/powerpoint/2010/main" val="35160785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D1C1D"/>
                </a:solidFill>
                <a:effectLst/>
                <a:latin typeface="Slack-Lato"/>
              </a:rPr>
              <a:t>In 1938 the Nazi government established Central Office for Jewish Emigration in Vienna run by Adolf Eichmann. Jews had to fill out an emigration questionnaire before they could leave and had to go through several official channels, pay taxes, obtain confirmations and stamps, and pay taxes and fees. Visas were only valid for a limited time, and if they expired the entire administrative process had to start over. This diagram depicts the various steps in the Austrian emigration process.</a:t>
            </a:r>
            <a:endParaRPr lang="en-US" dirty="0"/>
          </a:p>
        </p:txBody>
      </p:sp>
      <p:sp>
        <p:nvSpPr>
          <p:cNvPr id="4" name="Slide Number Placeholder 3"/>
          <p:cNvSpPr>
            <a:spLocks noGrp="1"/>
          </p:cNvSpPr>
          <p:nvPr>
            <p:ph type="sldNum" sz="quarter" idx="5"/>
          </p:nvPr>
        </p:nvSpPr>
        <p:spPr/>
        <p:txBody>
          <a:bodyPr/>
          <a:lstStyle/>
          <a:p>
            <a:fld id="{55276F4A-3B2A-4A87-9372-8F151BA92DD6}" type="slidenum">
              <a:rPr lang="en-US" smtClean="0"/>
              <a:t>5</a:t>
            </a:fld>
            <a:endParaRPr lang="en-US"/>
          </a:p>
        </p:txBody>
      </p:sp>
    </p:spTree>
    <p:extLst>
      <p:ext uri="{BB962C8B-B14F-4D97-AF65-F5344CB8AC3E}">
        <p14:creationId xmlns:p14="http://schemas.microsoft.com/office/powerpoint/2010/main" val="20070163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8DBF7-6BFB-4560-988F-2465E27CDD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C61858C-67AB-4802-8847-B3C966BEBF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D1923E-5216-43C1-B5B5-A74857D70DCF}"/>
              </a:ext>
            </a:extLst>
          </p:cNvPr>
          <p:cNvSpPr>
            <a:spLocks noGrp="1"/>
          </p:cNvSpPr>
          <p:nvPr>
            <p:ph type="dt" sz="half" idx="10"/>
          </p:nvPr>
        </p:nvSpPr>
        <p:spPr/>
        <p:txBody>
          <a:bodyPr/>
          <a:lstStyle/>
          <a:p>
            <a:fld id="{80CEE8B3-D0E1-4D9B-ACDB-186A06105680}" type="datetimeFigureOut">
              <a:rPr lang="en-US" smtClean="0"/>
              <a:t>10/29/2021</a:t>
            </a:fld>
            <a:endParaRPr lang="en-US"/>
          </a:p>
        </p:txBody>
      </p:sp>
      <p:sp>
        <p:nvSpPr>
          <p:cNvPr id="5" name="Footer Placeholder 4">
            <a:extLst>
              <a:ext uri="{FF2B5EF4-FFF2-40B4-BE49-F238E27FC236}">
                <a16:creationId xmlns:a16="http://schemas.microsoft.com/office/drawing/2014/main" id="{81F24BEF-241F-4504-9EB7-05E0F111F3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74A36F-1262-42DF-81AA-58811197E601}"/>
              </a:ext>
            </a:extLst>
          </p:cNvPr>
          <p:cNvSpPr>
            <a:spLocks noGrp="1"/>
          </p:cNvSpPr>
          <p:nvPr>
            <p:ph type="sldNum" sz="quarter" idx="12"/>
          </p:nvPr>
        </p:nvSpPr>
        <p:spPr/>
        <p:txBody>
          <a:bodyPr/>
          <a:lstStyle/>
          <a:p>
            <a:fld id="{5310285A-24FB-42AD-9828-295E8F6688A6}" type="slidenum">
              <a:rPr lang="en-US" smtClean="0"/>
              <a:t>‹#›</a:t>
            </a:fld>
            <a:endParaRPr lang="en-US"/>
          </a:p>
        </p:txBody>
      </p:sp>
    </p:spTree>
    <p:extLst>
      <p:ext uri="{BB962C8B-B14F-4D97-AF65-F5344CB8AC3E}">
        <p14:creationId xmlns:p14="http://schemas.microsoft.com/office/powerpoint/2010/main" val="36784423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A3280-F2AF-41A8-A2E1-962CB1A19E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F2DC8C9-0DD2-4CAE-8889-F79EDFD6CA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4ABFCE-B1A0-4FE4-954D-7755EB746187}"/>
              </a:ext>
            </a:extLst>
          </p:cNvPr>
          <p:cNvSpPr>
            <a:spLocks noGrp="1"/>
          </p:cNvSpPr>
          <p:nvPr>
            <p:ph type="dt" sz="half" idx="10"/>
          </p:nvPr>
        </p:nvSpPr>
        <p:spPr/>
        <p:txBody>
          <a:bodyPr/>
          <a:lstStyle/>
          <a:p>
            <a:fld id="{80CEE8B3-D0E1-4D9B-ACDB-186A06105680}" type="datetimeFigureOut">
              <a:rPr lang="en-US" smtClean="0"/>
              <a:t>10/29/2021</a:t>
            </a:fld>
            <a:endParaRPr lang="en-US"/>
          </a:p>
        </p:txBody>
      </p:sp>
      <p:sp>
        <p:nvSpPr>
          <p:cNvPr id="5" name="Footer Placeholder 4">
            <a:extLst>
              <a:ext uri="{FF2B5EF4-FFF2-40B4-BE49-F238E27FC236}">
                <a16:creationId xmlns:a16="http://schemas.microsoft.com/office/drawing/2014/main" id="{34EB4AD0-95A7-43AB-BC4C-E0EB0A0386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C179BD-0FF7-462C-83CF-AF5E47C56B71}"/>
              </a:ext>
            </a:extLst>
          </p:cNvPr>
          <p:cNvSpPr>
            <a:spLocks noGrp="1"/>
          </p:cNvSpPr>
          <p:nvPr>
            <p:ph type="sldNum" sz="quarter" idx="12"/>
          </p:nvPr>
        </p:nvSpPr>
        <p:spPr/>
        <p:txBody>
          <a:bodyPr/>
          <a:lstStyle/>
          <a:p>
            <a:fld id="{5310285A-24FB-42AD-9828-295E8F6688A6}" type="slidenum">
              <a:rPr lang="en-US" smtClean="0"/>
              <a:t>‹#›</a:t>
            </a:fld>
            <a:endParaRPr lang="en-US"/>
          </a:p>
        </p:txBody>
      </p:sp>
    </p:spTree>
    <p:extLst>
      <p:ext uri="{BB962C8B-B14F-4D97-AF65-F5344CB8AC3E}">
        <p14:creationId xmlns:p14="http://schemas.microsoft.com/office/powerpoint/2010/main" val="12710844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CBE464-84AC-42C6-8946-477B27D8383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BA4C015-6699-48A5-9517-F5BBC215EDA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6D51C8-205D-4848-A40B-FF5F243C56FE}"/>
              </a:ext>
            </a:extLst>
          </p:cNvPr>
          <p:cNvSpPr>
            <a:spLocks noGrp="1"/>
          </p:cNvSpPr>
          <p:nvPr>
            <p:ph type="dt" sz="half" idx="10"/>
          </p:nvPr>
        </p:nvSpPr>
        <p:spPr/>
        <p:txBody>
          <a:bodyPr/>
          <a:lstStyle/>
          <a:p>
            <a:fld id="{80CEE8B3-D0E1-4D9B-ACDB-186A06105680}" type="datetimeFigureOut">
              <a:rPr lang="en-US" smtClean="0"/>
              <a:t>10/29/2021</a:t>
            </a:fld>
            <a:endParaRPr lang="en-US"/>
          </a:p>
        </p:txBody>
      </p:sp>
      <p:sp>
        <p:nvSpPr>
          <p:cNvPr id="5" name="Footer Placeholder 4">
            <a:extLst>
              <a:ext uri="{FF2B5EF4-FFF2-40B4-BE49-F238E27FC236}">
                <a16:creationId xmlns:a16="http://schemas.microsoft.com/office/drawing/2014/main" id="{75EEF058-8675-406A-9DF0-8D717DD498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A60053-E569-4684-BC34-C4F57FB6835B}"/>
              </a:ext>
            </a:extLst>
          </p:cNvPr>
          <p:cNvSpPr>
            <a:spLocks noGrp="1"/>
          </p:cNvSpPr>
          <p:nvPr>
            <p:ph type="sldNum" sz="quarter" idx="12"/>
          </p:nvPr>
        </p:nvSpPr>
        <p:spPr/>
        <p:txBody>
          <a:bodyPr/>
          <a:lstStyle/>
          <a:p>
            <a:fld id="{5310285A-24FB-42AD-9828-295E8F6688A6}" type="slidenum">
              <a:rPr lang="en-US" smtClean="0"/>
              <a:t>‹#›</a:t>
            </a:fld>
            <a:endParaRPr lang="en-US"/>
          </a:p>
        </p:txBody>
      </p:sp>
    </p:spTree>
    <p:extLst>
      <p:ext uri="{BB962C8B-B14F-4D97-AF65-F5344CB8AC3E}">
        <p14:creationId xmlns:p14="http://schemas.microsoft.com/office/powerpoint/2010/main" val="36984544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C9370-A12D-42ED-92ED-C35AAB816C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09AB0A-CF16-4B47-B14D-4322CD4641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3254CE-6A35-4B79-BCC1-AF79883EBD93}"/>
              </a:ext>
            </a:extLst>
          </p:cNvPr>
          <p:cNvSpPr>
            <a:spLocks noGrp="1"/>
          </p:cNvSpPr>
          <p:nvPr>
            <p:ph type="dt" sz="half" idx="10"/>
          </p:nvPr>
        </p:nvSpPr>
        <p:spPr/>
        <p:txBody>
          <a:bodyPr/>
          <a:lstStyle/>
          <a:p>
            <a:fld id="{80CEE8B3-D0E1-4D9B-ACDB-186A06105680}" type="datetimeFigureOut">
              <a:rPr lang="en-US" smtClean="0"/>
              <a:t>10/29/2021</a:t>
            </a:fld>
            <a:endParaRPr lang="en-US"/>
          </a:p>
        </p:txBody>
      </p:sp>
      <p:sp>
        <p:nvSpPr>
          <p:cNvPr id="5" name="Footer Placeholder 4">
            <a:extLst>
              <a:ext uri="{FF2B5EF4-FFF2-40B4-BE49-F238E27FC236}">
                <a16:creationId xmlns:a16="http://schemas.microsoft.com/office/drawing/2014/main" id="{F52388B8-0112-40FE-8204-82DC9F09C8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477351-59B1-40D5-AC1C-595F1DDA3FC3}"/>
              </a:ext>
            </a:extLst>
          </p:cNvPr>
          <p:cNvSpPr>
            <a:spLocks noGrp="1"/>
          </p:cNvSpPr>
          <p:nvPr>
            <p:ph type="sldNum" sz="quarter" idx="12"/>
          </p:nvPr>
        </p:nvSpPr>
        <p:spPr/>
        <p:txBody>
          <a:bodyPr/>
          <a:lstStyle/>
          <a:p>
            <a:fld id="{5310285A-24FB-42AD-9828-295E8F6688A6}" type="slidenum">
              <a:rPr lang="en-US" smtClean="0"/>
              <a:t>‹#›</a:t>
            </a:fld>
            <a:endParaRPr lang="en-US"/>
          </a:p>
        </p:txBody>
      </p:sp>
    </p:spTree>
    <p:extLst>
      <p:ext uri="{BB962C8B-B14F-4D97-AF65-F5344CB8AC3E}">
        <p14:creationId xmlns:p14="http://schemas.microsoft.com/office/powerpoint/2010/main" val="34815006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59FD2-9C2C-4EFD-8BB0-D06DB19151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23D767-9161-4D8D-9C6F-D5708D78CA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722B1B-569E-47BA-AB15-5FF5E431DBFF}"/>
              </a:ext>
            </a:extLst>
          </p:cNvPr>
          <p:cNvSpPr>
            <a:spLocks noGrp="1"/>
          </p:cNvSpPr>
          <p:nvPr>
            <p:ph type="dt" sz="half" idx="10"/>
          </p:nvPr>
        </p:nvSpPr>
        <p:spPr/>
        <p:txBody>
          <a:bodyPr/>
          <a:lstStyle/>
          <a:p>
            <a:fld id="{80CEE8B3-D0E1-4D9B-ACDB-186A06105680}" type="datetimeFigureOut">
              <a:rPr lang="en-US" smtClean="0"/>
              <a:t>10/29/2021</a:t>
            </a:fld>
            <a:endParaRPr lang="en-US"/>
          </a:p>
        </p:txBody>
      </p:sp>
      <p:sp>
        <p:nvSpPr>
          <p:cNvPr id="5" name="Footer Placeholder 4">
            <a:extLst>
              <a:ext uri="{FF2B5EF4-FFF2-40B4-BE49-F238E27FC236}">
                <a16:creationId xmlns:a16="http://schemas.microsoft.com/office/drawing/2014/main" id="{169E1A75-3EA4-46E6-9437-5BFCE51A49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5B1CB8-F53F-4EA2-8FFE-6337ACE23F8A}"/>
              </a:ext>
            </a:extLst>
          </p:cNvPr>
          <p:cNvSpPr>
            <a:spLocks noGrp="1"/>
          </p:cNvSpPr>
          <p:nvPr>
            <p:ph type="sldNum" sz="quarter" idx="12"/>
          </p:nvPr>
        </p:nvSpPr>
        <p:spPr/>
        <p:txBody>
          <a:bodyPr/>
          <a:lstStyle/>
          <a:p>
            <a:fld id="{5310285A-24FB-42AD-9828-295E8F6688A6}" type="slidenum">
              <a:rPr lang="en-US" smtClean="0"/>
              <a:t>‹#›</a:t>
            </a:fld>
            <a:endParaRPr lang="en-US"/>
          </a:p>
        </p:txBody>
      </p:sp>
    </p:spTree>
    <p:extLst>
      <p:ext uri="{BB962C8B-B14F-4D97-AF65-F5344CB8AC3E}">
        <p14:creationId xmlns:p14="http://schemas.microsoft.com/office/powerpoint/2010/main" val="2868618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94969-D08D-45BA-952E-4D8CE23DA1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FA17CE-83A9-4525-B27F-FA217690919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FFAFBF-B78A-4298-A463-8530A09923A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245F00-F452-47C0-BBF2-E0E1B6250786}"/>
              </a:ext>
            </a:extLst>
          </p:cNvPr>
          <p:cNvSpPr>
            <a:spLocks noGrp="1"/>
          </p:cNvSpPr>
          <p:nvPr>
            <p:ph type="dt" sz="half" idx="10"/>
          </p:nvPr>
        </p:nvSpPr>
        <p:spPr/>
        <p:txBody>
          <a:bodyPr/>
          <a:lstStyle/>
          <a:p>
            <a:fld id="{80CEE8B3-D0E1-4D9B-ACDB-186A06105680}" type="datetimeFigureOut">
              <a:rPr lang="en-US" smtClean="0"/>
              <a:t>10/29/2021</a:t>
            </a:fld>
            <a:endParaRPr lang="en-US"/>
          </a:p>
        </p:txBody>
      </p:sp>
      <p:sp>
        <p:nvSpPr>
          <p:cNvPr id="6" name="Footer Placeholder 5">
            <a:extLst>
              <a:ext uri="{FF2B5EF4-FFF2-40B4-BE49-F238E27FC236}">
                <a16:creationId xmlns:a16="http://schemas.microsoft.com/office/drawing/2014/main" id="{3E891153-D3CF-4791-A320-D76081B097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E1DF15-D9CA-412A-81E5-478A6EFE8D1A}"/>
              </a:ext>
            </a:extLst>
          </p:cNvPr>
          <p:cNvSpPr>
            <a:spLocks noGrp="1"/>
          </p:cNvSpPr>
          <p:nvPr>
            <p:ph type="sldNum" sz="quarter" idx="12"/>
          </p:nvPr>
        </p:nvSpPr>
        <p:spPr/>
        <p:txBody>
          <a:bodyPr/>
          <a:lstStyle/>
          <a:p>
            <a:fld id="{5310285A-24FB-42AD-9828-295E8F6688A6}" type="slidenum">
              <a:rPr lang="en-US" smtClean="0"/>
              <a:t>‹#›</a:t>
            </a:fld>
            <a:endParaRPr lang="en-US"/>
          </a:p>
        </p:txBody>
      </p:sp>
    </p:spTree>
    <p:extLst>
      <p:ext uri="{BB962C8B-B14F-4D97-AF65-F5344CB8AC3E}">
        <p14:creationId xmlns:p14="http://schemas.microsoft.com/office/powerpoint/2010/main" val="37043545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E1269-7F12-4CC0-AEA0-FE47C078E29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F03E508-A93E-42B9-96CF-F1BEC42206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E71823-2401-4FA6-B956-C9DE9A9F9E0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025303D-0918-47B1-BCA8-9C34C45D87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25ED764-3AA3-4344-8B0D-76842166223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7E4198-6E43-46C2-8AC9-8C1002B7957B}"/>
              </a:ext>
            </a:extLst>
          </p:cNvPr>
          <p:cNvSpPr>
            <a:spLocks noGrp="1"/>
          </p:cNvSpPr>
          <p:nvPr>
            <p:ph type="dt" sz="half" idx="10"/>
          </p:nvPr>
        </p:nvSpPr>
        <p:spPr/>
        <p:txBody>
          <a:bodyPr/>
          <a:lstStyle/>
          <a:p>
            <a:fld id="{80CEE8B3-D0E1-4D9B-ACDB-186A06105680}" type="datetimeFigureOut">
              <a:rPr lang="en-US" smtClean="0"/>
              <a:t>10/29/2021</a:t>
            </a:fld>
            <a:endParaRPr lang="en-US"/>
          </a:p>
        </p:txBody>
      </p:sp>
      <p:sp>
        <p:nvSpPr>
          <p:cNvPr id="8" name="Footer Placeholder 7">
            <a:extLst>
              <a:ext uri="{FF2B5EF4-FFF2-40B4-BE49-F238E27FC236}">
                <a16:creationId xmlns:a16="http://schemas.microsoft.com/office/drawing/2014/main" id="{69BC51C4-D51F-46A3-BA56-7371A873273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F1DEA51-8FA1-48D9-8852-A5A639352CD9}"/>
              </a:ext>
            </a:extLst>
          </p:cNvPr>
          <p:cNvSpPr>
            <a:spLocks noGrp="1"/>
          </p:cNvSpPr>
          <p:nvPr>
            <p:ph type="sldNum" sz="quarter" idx="12"/>
          </p:nvPr>
        </p:nvSpPr>
        <p:spPr/>
        <p:txBody>
          <a:bodyPr/>
          <a:lstStyle/>
          <a:p>
            <a:fld id="{5310285A-24FB-42AD-9828-295E8F6688A6}" type="slidenum">
              <a:rPr lang="en-US" smtClean="0"/>
              <a:t>‹#›</a:t>
            </a:fld>
            <a:endParaRPr lang="en-US"/>
          </a:p>
        </p:txBody>
      </p:sp>
    </p:spTree>
    <p:extLst>
      <p:ext uri="{BB962C8B-B14F-4D97-AF65-F5344CB8AC3E}">
        <p14:creationId xmlns:p14="http://schemas.microsoft.com/office/powerpoint/2010/main" val="3285127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0C461-8FA4-4AB8-9197-9D488F24B2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350C6A0-8602-4185-8C3F-B1007F1E08E8}"/>
              </a:ext>
            </a:extLst>
          </p:cNvPr>
          <p:cNvSpPr>
            <a:spLocks noGrp="1"/>
          </p:cNvSpPr>
          <p:nvPr>
            <p:ph type="dt" sz="half" idx="10"/>
          </p:nvPr>
        </p:nvSpPr>
        <p:spPr/>
        <p:txBody>
          <a:bodyPr/>
          <a:lstStyle/>
          <a:p>
            <a:fld id="{80CEE8B3-D0E1-4D9B-ACDB-186A06105680}" type="datetimeFigureOut">
              <a:rPr lang="en-US" smtClean="0"/>
              <a:t>10/29/2021</a:t>
            </a:fld>
            <a:endParaRPr lang="en-US"/>
          </a:p>
        </p:txBody>
      </p:sp>
      <p:sp>
        <p:nvSpPr>
          <p:cNvPr id="4" name="Footer Placeholder 3">
            <a:extLst>
              <a:ext uri="{FF2B5EF4-FFF2-40B4-BE49-F238E27FC236}">
                <a16:creationId xmlns:a16="http://schemas.microsoft.com/office/drawing/2014/main" id="{A74ABE4A-46BE-4C34-A6C2-FFEB4FA2FBD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9732C76-E382-46BF-9596-B038B388CD16}"/>
              </a:ext>
            </a:extLst>
          </p:cNvPr>
          <p:cNvSpPr>
            <a:spLocks noGrp="1"/>
          </p:cNvSpPr>
          <p:nvPr>
            <p:ph type="sldNum" sz="quarter" idx="12"/>
          </p:nvPr>
        </p:nvSpPr>
        <p:spPr/>
        <p:txBody>
          <a:bodyPr/>
          <a:lstStyle/>
          <a:p>
            <a:fld id="{5310285A-24FB-42AD-9828-295E8F6688A6}" type="slidenum">
              <a:rPr lang="en-US" smtClean="0"/>
              <a:t>‹#›</a:t>
            </a:fld>
            <a:endParaRPr lang="en-US"/>
          </a:p>
        </p:txBody>
      </p:sp>
    </p:spTree>
    <p:extLst>
      <p:ext uri="{BB962C8B-B14F-4D97-AF65-F5344CB8AC3E}">
        <p14:creationId xmlns:p14="http://schemas.microsoft.com/office/powerpoint/2010/main" val="561147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366864-BC20-48D7-B911-C013F4C71B9B}"/>
              </a:ext>
            </a:extLst>
          </p:cNvPr>
          <p:cNvSpPr>
            <a:spLocks noGrp="1"/>
          </p:cNvSpPr>
          <p:nvPr>
            <p:ph type="dt" sz="half" idx="10"/>
          </p:nvPr>
        </p:nvSpPr>
        <p:spPr/>
        <p:txBody>
          <a:bodyPr/>
          <a:lstStyle/>
          <a:p>
            <a:fld id="{80CEE8B3-D0E1-4D9B-ACDB-186A06105680}" type="datetimeFigureOut">
              <a:rPr lang="en-US" smtClean="0"/>
              <a:t>10/29/2021</a:t>
            </a:fld>
            <a:endParaRPr lang="en-US"/>
          </a:p>
        </p:txBody>
      </p:sp>
      <p:sp>
        <p:nvSpPr>
          <p:cNvPr id="3" name="Footer Placeholder 2">
            <a:extLst>
              <a:ext uri="{FF2B5EF4-FFF2-40B4-BE49-F238E27FC236}">
                <a16:creationId xmlns:a16="http://schemas.microsoft.com/office/drawing/2014/main" id="{C6B3E115-9853-430E-8693-F5B560C239A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57DC7C5-47D1-4313-9BAF-48662CAFA773}"/>
              </a:ext>
            </a:extLst>
          </p:cNvPr>
          <p:cNvSpPr>
            <a:spLocks noGrp="1"/>
          </p:cNvSpPr>
          <p:nvPr>
            <p:ph type="sldNum" sz="quarter" idx="12"/>
          </p:nvPr>
        </p:nvSpPr>
        <p:spPr/>
        <p:txBody>
          <a:bodyPr/>
          <a:lstStyle/>
          <a:p>
            <a:fld id="{5310285A-24FB-42AD-9828-295E8F6688A6}" type="slidenum">
              <a:rPr lang="en-US" smtClean="0"/>
              <a:t>‹#›</a:t>
            </a:fld>
            <a:endParaRPr lang="en-US"/>
          </a:p>
        </p:txBody>
      </p:sp>
    </p:spTree>
    <p:extLst>
      <p:ext uri="{BB962C8B-B14F-4D97-AF65-F5344CB8AC3E}">
        <p14:creationId xmlns:p14="http://schemas.microsoft.com/office/powerpoint/2010/main" val="1903131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79DA9-6D47-421E-AC8B-2DD825B9D9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83D9A09-3C3D-4704-9495-B01ACF6F89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456F217-DE7C-4699-B899-48CCD5CEC9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EDAAFC-7A0C-4BD0-9139-43560FEBB0D9}"/>
              </a:ext>
            </a:extLst>
          </p:cNvPr>
          <p:cNvSpPr>
            <a:spLocks noGrp="1"/>
          </p:cNvSpPr>
          <p:nvPr>
            <p:ph type="dt" sz="half" idx="10"/>
          </p:nvPr>
        </p:nvSpPr>
        <p:spPr/>
        <p:txBody>
          <a:bodyPr/>
          <a:lstStyle/>
          <a:p>
            <a:fld id="{80CEE8B3-D0E1-4D9B-ACDB-186A06105680}" type="datetimeFigureOut">
              <a:rPr lang="en-US" smtClean="0"/>
              <a:t>10/29/2021</a:t>
            </a:fld>
            <a:endParaRPr lang="en-US"/>
          </a:p>
        </p:txBody>
      </p:sp>
      <p:sp>
        <p:nvSpPr>
          <p:cNvPr id="6" name="Footer Placeholder 5">
            <a:extLst>
              <a:ext uri="{FF2B5EF4-FFF2-40B4-BE49-F238E27FC236}">
                <a16:creationId xmlns:a16="http://schemas.microsoft.com/office/drawing/2014/main" id="{9101AA42-E999-404C-99D2-628E7D4197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F87D16-8D5E-4C2B-B333-57B15F381FEE}"/>
              </a:ext>
            </a:extLst>
          </p:cNvPr>
          <p:cNvSpPr>
            <a:spLocks noGrp="1"/>
          </p:cNvSpPr>
          <p:nvPr>
            <p:ph type="sldNum" sz="quarter" idx="12"/>
          </p:nvPr>
        </p:nvSpPr>
        <p:spPr/>
        <p:txBody>
          <a:bodyPr/>
          <a:lstStyle/>
          <a:p>
            <a:fld id="{5310285A-24FB-42AD-9828-295E8F6688A6}" type="slidenum">
              <a:rPr lang="en-US" smtClean="0"/>
              <a:t>‹#›</a:t>
            </a:fld>
            <a:endParaRPr lang="en-US"/>
          </a:p>
        </p:txBody>
      </p:sp>
    </p:spTree>
    <p:extLst>
      <p:ext uri="{BB962C8B-B14F-4D97-AF65-F5344CB8AC3E}">
        <p14:creationId xmlns:p14="http://schemas.microsoft.com/office/powerpoint/2010/main" val="25326418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C1552-79C2-4AFF-8398-ABE2F56F0D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ADFB646-5BEC-4700-AED5-4F54C43B27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04D2018-3496-4C87-8979-9CCD27A42C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52A180-5DAB-4195-B5A7-56C710FFFC89}"/>
              </a:ext>
            </a:extLst>
          </p:cNvPr>
          <p:cNvSpPr>
            <a:spLocks noGrp="1"/>
          </p:cNvSpPr>
          <p:nvPr>
            <p:ph type="dt" sz="half" idx="10"/>
          </p:nvPr>
        </p:nvSpPr>
        <p:spPr/>
        <p:txBody>
          <a:bodyPr/>
          <a:lstStyle/>
          <a:p>
            <a:fld id="{80CEE8B3-D0E1-4D9B-ACDB-186A06105680}" type="datetimeFigureOut">
              <a:rPr lang="en-US" smtClean="0"/>
              <a:t>10/29/2021</a:t>
            </a:fld>
            <a:endParaRPr lang="en-US"/>
          </a:p>
        </p:txBody>
      </p:sp>
      <p:sp>
        <p:nvSpPr>
          <p:cNvPr id="6" name="Footer Placeholder 5">
            <a:extLst>
              <a:ext uri="{FF2B5EF4-FFF2-40B4-BE49-F238E27FC236}">
                <a16:creationId xmlns:a16="http://schemas.microsoft.com/office/drawing/2014/main" id="{72166B9B-ABE6-44E8-A205-286497745F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60A314-D4DF-4421-9994-AF22422915B7}"/>
              </a:ext>
            </a:extLst>
          </p:cNvPr>
          <p:cNvSpPr>
            <a:spLocks noGrp="1"/>
          </p:cNvSpPr>
          <p:nvPr>
            <p:ph type="sldNum" sz="quarter" idx="12"/>
          </p:nvPr>
        </p:nvSpPr>
        <p:spPr/>
        <p:txBody>
          <a:bodyPr/>
          <a:lstStyle/>
          <a:p>
            <a:fld id="{5310285A-24FB-42AD-9828-295E8F6688A6}" type="slidenum">
              <a:rPr lang="en-US" smtClean="0"/>
              <a:t>‹#›</a:t>
            </a:fld>
            <a:endParaRPr lang="en-US"/>
          </a:p>
        </p:txBody>
      </p:sp>
    </p:spTree>
    <p:extLst>
      <p:ext uri="{BB962C8B-B14F-4D97-AF65-F5344CB8AC3E}">
        <p14:creationId xmlns:p14="http://schemas.microsoft.com/office/powerpoint/2010/main" val="7897583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85E933-279A-42FB-97EF-B6921EA1EE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B720B38-3D11-4B61-818E-5AB5FDB5E4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DC211D-8DC3-4D71-A4D5-FD51668BD1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CEE8B3-D0E1-4D9B-ACDB-186A06105680}" type="datetimeFigureOut">
              <a:rPr lang="en-US" smtClean="0"/>
              <a:t>10/29/2021</a:t>
            </a:fld>
            <a:endParaRPr lang="en-US"/>
          </a:p>
        </p:txBody>
      </p:sp>
      <p:sp>
        <p:nvSpPr>
          <p:cNvPr id="5" name="Footer Placeholder 4">
            <a:extLst>
              <a:ext uri="{FF2B5EF4-FFF2-40B4-BE49-F238E27FC236}">
                <a16:creationId xmlns:a16="http://schemas.microsoft.com/office/drawing/2014/main" id="{3B4EBE2B-27F1-4FEE-9344-54263214A8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3AEAB05-E266-4FAF-874F-FCF9359CB8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10285A-24FB-42AD-9828-295E8F6688A6}" type="slidenum">
              <a:rPr lang="en-US" smtClean="0"/>
              <a:t>‹#›</a:t>
            </a:fld>
            <a:endParaRPr lang="en-US"/>
          </a:p>
        </p:txBody>
      </p:sp>
    </p:spTree>
    <p:extLst>
      <p:ext uri="{BB962C8B-B14F-4D97-AF65-F5344CB8AC3E}">
        <p14:creationId xmlns:p14="http://schemas.microsoft.com/office/powerpoint/2010/main" val="35643325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1"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png"/><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www.archiv-ikg-wien.at/archives/flucht-vertreibung/?tab=2014&amp;topic=2171" TargetMode="Externa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text, ceiling&#10;&#10;Description automatically generated">
            <a:extLst>
              <a:ext uri="{FF2B5EF4-FFF2-40B4-BE49-F238E27FC236}">
                <a16:creationId xmlns:a16="http://schemas.microsoft.com/office/drawing/2014/main" id="{39621B74-BCA4-48DA-8858-80ABDFEE2F68}"/>
              </a:ext>
            </a:extLst>
          </p:cNvPr>
          <p:cNvPicPr>
            <a:picLocks noChangeAspect="1"/>
          </p:cNvPicPr>
          <p:nvPr/>
        </p:nvPicPr>
        <p:blipFill rotWithShape="1">
          <a:blip r:embed="rId2">
            <a:extLst>
              <a:ext uri="{28A0092B-C50C-407E-A947-70E740481C1C}">
                <a14:useLocalDpi xmlns:a14="http://schemas.microsoft.com/office/drawing/2010/main" val="0"/>
              </a:ext>
            </a:extLst>
          </a:blip>
          <a:srcRect l="29233" r="-1" b="9090"/>
          <a:stretch/>
        </p:blipFill>
        <p:spPr>
          <a:xfrm>
            <a:off x="20" y="584909"/>
            <a:ext cx="5718616" cy="5509675"/>
          </a:xfrm>
          <a:custGeom>
            <a:avLst/>
            <a:gdLst/>
            <a:ahLst/>
            <a:cxnLst/>
            <a:rect l="l" t="t" r="r" b="b"/>
            <a:pathLst>
              <a:path w="5718636" h="5509675">
                <a:moveTo>
                  <a:pt x="0" y="0"/>
                </a:moveTo>
                <a:lnTo>
                  <a:pt x="2672821" y="0"/>
                </a:lnTo>
                <a:lnTo>
                  <a:pt x="2673116" y="639"/>
                </a:lnTo>
                <a:lnTo>
                  <a:pt x="3175662" y="639"/>
                </a:lnTo>
                <a:lnTo>
                  <a:pt x="5718636" y="5509675"/>
                </a:lnTo>
                <a:lnTo>
                  <a:pt x="502842" y="5509675"/>
                </a:lnTo>
                <a:lnTo>
                  <a:pt x="502842" y="5509036"/>
                </a:lnTo>
                <a:lnTo>
                  <a:pt x="0" y="5509036"/>
                </a:lnTo>
                <a:close/>
              </a:path>
            </a:pathLst>
          </a:custGeom>
        </p:spPr>
      </p:pic>
      <p:sp>
        <p:nvSpPr>
          <p:cNvPr id="12" name="Freeform: Shape 11">
            <a:extLst>
              <a:ext uri="{FF2B5EF4-FFF2-40B4-BE49-F238E27FC236}">
                <a16:creationId xmlns:a16="http://schemas.microsoft.com/office/drawing/2014/main" id="{17CDB40A-75BB-4498-A20B-59C3984A3A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2619" y="585526"/>
            <a:ext cx="8349381" cy="5509038"/>
          </a:xfrm>
          <a:custGeom>
            <a:avLst/>
            <a:gdLst>
              <a:gd name="connsiteX0" fmla="*/ 0 w 8349381"/>
              <a:gd name="connsiteY0" fmla="*/ 0 h 5509038"/>
              <a:gd name="connsiteX1" fmla="*/ 8349381 w 8349381"/>
              <a:gd name="connsiteY1" fmla="*/ 0 h 5509038"/>
              <a:gd name="connsiteX2" fmla="*/ 5806407 w 8349381"/>
              <a:gd name="connsiteY2" fmla="*/ 5509038 h 5509038"/>
              <a:gd name="connsiteX3" fmla="*/ 0 w 8349381"/>
              <a:gd name="connsiteY3" fmla="*/ 5509038 h 5509038"/>
            </a:gdLst>
            <a:ahLst/>
            <a:cxnLst>
              <a:cxn ang="0">
                <a:pos x="connsiteX0" y="connsiteY0"/>
              </a:cxn>
              <a:cxn ang="0">
                <a:pos x="connsiteX1" y="connsiteY1"/>
              </a:cxn>
              <a:cxn ang="0">
                <a:pos x="connsiteX2" y="connsiteY2"/>
              </a:cxn>
              <a:cxn ang="0">
                <a:pos x="connsiteX3" y="connsiteY3"/>
              </a:cxn>
            </a:cxnLst>
            <a:rect l="l" t="t" r="r" b="b"/>
            <a:pathLst>
              <a:path w="8349381" h="5509038">
                <a:moveTo>
                  <a:pt x="0" y="0"/>
                </a:moveTo>
                <a:lnTo>
                  <a:pt x="8349381" y="0"/>
                </a:lnTo>
                <a:lnTo>
                  <a:pt x="5806407" y="5509038"/>
                </a:lnTo>
                <a:lnTo>
                  <a:pt x="0" y="5509038"/>
                </a:lnTo>
                <a:close/>
              </a:path>
            </a:pathLst>
          </a:cu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lumMod val="95000"/>
                </a:schemeClr>
              </a:solidFill>
            </a:endParaRPr>
          </a:p>
        </p:txBody>
      </p:sp>
      <p:sp>
        <p:nvSpPr>
          <p:cNvPr id="3" name="Subtitle 2">
            <a:extLst>
              <a:ext uri="{FF2B5EF4-FFF2-40B4-BE49-F238E27FC236}">
                <a16:creationId xmlns:a16="http://schemas.microsoft.com/office/drawing/2014/main" id="{4D659EED-5E31-4530-9F09-94F032EA9A9B}"/>
              </a:ext>
            </a:extLst>
          </p:cNvPr>
          <p:cNvSpPr>
            <a:spLocks noGrp="1"/>
          </p:cNvSpPr>
          <p:nvPr>
            <p:ph type="subTitle" idx="1"/>
          </p:nvPr>
        </p:nvSpPr>
        <p:spPr>
          <a:xfrm>
            <a:off x="5986272" y="3651047"/>
            <a:ext cx="5370576" cy="911117"/>
          </a:xfrm>
        </p:spPr>
        <p:txBody>
          <a:bodyPr>
            <a:normAutofit/>
          </a:bodyPr>
          <a:lstStyle/>
          <a:p>
            <a:r>
              <a:rPr lang="en-US" sz="2000" b="1" dirty="0">
                <a:solidFill>
                  <a:srgbClr val="FFFFFF"/>
                </a:solidFill>
                <a:effectLst/>
                <a:latin typeface="Franklin Gothic Heavy" panose="020B0903020102020204" pitchFamily="34" charset="0"/>
                <a:ea typeface="Calibri" panose="020F0502020204030204" pitchFamily="34" charset="0"/>
                <a:cs typeface="Times New Roman" panose="02020603050405020304" pitchFamily="18" charset="0"/>
              </a:rPr>
              <a:t>The story of the </a:t>
            </a:r>
            <a:r>
              <a:rPr lang="en-US" sz="2000" b="1" dirty="0" err="1">
                <a:solidFill>
                  <a:srgbClr val="FFFFFF"/>
                </a:solidFill>
                <a:effectLst/>
                <a:latin typeface="Franklin Gothic Heavy" panose="020B0903020102020204" pitchFamily="34" charset="0"/>
                <a:ea typeface="Calibri" panose="020F0502020204030204" pitchFamily="34" charset="0"/>
                <a:cs typeface="Times New Roman" panose="02020603050405020304" pitchFamily="18" charset="0"/>
              </a:rPr>
              <a:t>Tuttmann</a:t>
            </a:r>
            <a:r>
              <a:rPr lang="en-US" sz="2000" b="1" dirty="0">
                <a:solidFill>
                  <a:srgbClr val="FFFFFF"/>
                </a:solidFill>
                <a:latin typeface="Franklin Gothic Heavy" panose="020B0903020102020204" pitchFamily="34" charset="0"/>
                <a:ea typeface="Calibri" panose="020F0502020204030204" pitchFamily="34" charset="0"/>
                <a:cs typeface="Times New Roman" panose="02020603050405020304" pitchFamily="18" charset="0"/>
              </a:rPr>
              <a:t> Family</a:t>
            </a:r>
            <a:r>
              <a:rPr lang="en-US" sz="2000" b="1" dirty="0">
                <a:solidFill>
                  <a:srgbClr val="FFFFFF"/>
                </a:solidFill>
                <a:effectLst/>
                <a:latin typeface="Franklin Gothic Heavy" panose="020B0903020102020204" pitchFamily="34" charset="0"/>
                <a:ea typeface="Calibri" panose="020F0502020204030204" pitchFamily="34" charset="0"/>
                <a:cs typeface="Times New Roman" panose="02020603050405020304" pitchFamily="18" charset="0"/>
              </a:rPr>
              <a:t>:  </a:t>
            </a:r>
            <a:br>
              <a:rPr lang="en-US" sz="2000" b="1" dirty="0">
                <a:solidFill>
                  <a:srgbClr val="FFFFFF"/>
                </a:solidFill>
                <a:effectLst/>
                <a:latin typeface="Franklin Gothic Heavy" panose="020B0903020102020204" pitchFamily="34" charset="0"/>
                <a:ea typeface="Calibri" panose="020F0502020204030204" pitchFamily="34" charset="0"/>
                <a:cs typeface="Times New Roman" panose="02020603050405020304" pitchFamily="18" charset="0"/>
              </a:rPr>
            </a:br>
            <a:r>
              <a:rPr lang="en-US" sz="2000" b="1" dirty="0">
                <a:solidFill>
                  <a:srgbClr val="FFFFFF"/>
                </a:solidFill>
                <a:effectLst/>
                <a:latin typeface="Franklin Gothic Heavy" panose="020B0903020102020204" pitchFamily="34" charset="0"/>
                <a:ea typeface="Calibri" panose="020F0502020204030204" pitchFamily="34" charset="0"/>
                <a:cs typeface="Times New Roman" panose="02020603050405020304" pitchFamily="18" charset="0"/>
              </a:rPr>
              <a:t>A Primary Source Inquiry Activity </a:t>
            </a:r>
            <a:endParaRPr lang="en-US" sz="2000" dirty="0">
              <a:solidFill>
                <a:srgbClr val="FFFFFF"/>
              </a:solidFill>
              <a:latin typeface="Franklin Gothic Heavy" panose="020B0903020102020204" pitchFamily="34" charset="0"/>
            </a:endParaRPr>
          </a:p>
        </p:txBody>
      </p:sp>
      <p:sp>
        <p:nvSpPr>
          <p:cNvPr id="2" name="Title 1">
            <a:extLst>
              <a:ext uri="{FF2B5EF4-FFF2-40B4-BE49-F238E27FC236}">
                <a16:creationId xmlns:a16="http://schemas.microsoft.com/office/drawing/2014/main" id="{88F45B8A-BE26-40FD-AED7-64D4652C5A03}"/>
              </a:ext>
            </a:extLst>
          </p:cNvPr>
          <p:cNvSpPr>
            <a:spLocks noGrp="1"/>
          </p:cNvSpPr>
          <p:nvPr>
            <p:ph type="ctrTitle"/>
          </p:nvPr>
        </p:nvSpPr>
        <p:spPr>
          <a:xfrm>
            <a:off x="5673747" y="1408814"/>
            <a:ext cx="5683102" cy="2235277"/>
          </a:xfrm>
        </p:spPr>
        <p:txBody>
          <a:bodyPr>
            <a:normAutofit/>
          </a:bodyPr>
          <a:lstStyle/>
          <a:p>
            <a:pPr algn="l"/>
            <a:r>
              <a:rPr lang="en-US" sz="5400" dirty="0">
                <a:solidFill>
                  <a:srgbClr val="FFFFFF"/>
                </a:solidFill>
                <a:latin typeface="Franklin Gothic Heavy" panose="020B0903020102020204" pitchFamily="34" charset="0"/>
              </a:rPr>
              <a:t>Why didn’t the Jews just leave?</a:t>
            </a:r>
          </a:p>
        </p:txBody>
      </p:sp>
      <p:pic>
        <p:nvPicPr>
          <p:cNvPr id="9" name="Picture 8" descr="Text&#10;&#10;Description automatically generated with low confidence">
            <a:extLst>
              <a:ext uri="{FF2B5EF4-FFF2-40B4-BE49-F238E27FC236}">
                <a16:creationId xmlns:a16="http://schemas.microsoft.com/office/drawing/2014/main" id="{4C9462AF-2E98-45E6-8B02-610CBC6D75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66683" y="4872805"/>
            <a:ext cx="2281906" cy="911117"/>
          </a:xfrm>
          <a:prstGeom prst="rect">
            <a:avLst/>
          </a:prstGeom>
        </p:spPr>
      </p:pic>
    </p:spTree>
    <p:extLst>
      <p:ext uri="{BB962C8B-B14F-4D97-AF65-F5344CB8AC3E}">
        <p14:creationId xmlns:p14="http://schemas.microsoft.com/office/powerpoint/2010/main" val="9049722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F5648-8F62-46B5-8143-E77F58682CD6}"/>
              </a:ext>
            </a:extLst>
          </p:cNvPr>
          <p:cNvSpPr>
            <a:spLocks noGrp="1"/>
          </p:cNvSpPr>
          <p:nvPr>
            <p:ph type="title"/>
          </p:nvPr>
        </p:nvSpPr>
        <p:spPr>
          <a:xfrm>
            <a:off x="533519" y="229770"/>
            <a:ext cx="3667039" cy="1676603"/>
          </a:xfrm>
        </p:spPr>
        <p:txBody>
          <a:bodyPr vert="horz" lIns="91440" tIns="45720" rIns="91440" bIns="45720" rtlCol="0" anchor="ctr">
            <a:normAutofit/>
          </a:bodyPr>
          <a:lstStyle/>
          <a:p>
            <a:r>
              <a:rPr lang="en-US" sz="3600" dirty="0">
                <a:latin typeface="Franklin Gothic Heavy" panose="020B0903020102020204" pitchFamily="34" charset="0"/>
              </a:rPr>
              <a:t>Deportation from Vienna</a:t>
            </a:r>
          </a:p>
        </p:txBody>
      </p:sp>
      <p:sp>
        <p:nvSpPr>
          <p:cNvPr id="3" name="Content Placeholder 2">
            <a:extLst>
              <a:ext uri="{FF2B5EF4-FFF2-40B4-BE49-F238E27FC236}">
                <a16:creationId xmlns:a16="http://schemas.microsoft.com/office/drawing/2014/main" id="{49BE8B49-732F-4ECB-91BB-DD4E081726B8}"/>
              </a:ext>
            </a:extLst>
          </p:cNvPr>
          <p:cNvSpPr>
            <a:spLocks noGrp="1"/>
          </p:cNvSpPr>
          <p:nvPr>
            <p:ph sz="half" idx="1"/>
          </p:nvPr>
        </p:nvSpPr>
        <p:spPr>
          <a:xfrm>
            <a:off x="533522" y="1825841"/>
            <a:ext cx="3667036" cy="3779520"/>
          </a:xfrm>
        </p:spPr>
        <p:txBody>
          <a:bodyPr vert="horz" lIns="91440" tIns="45720" rIns="91440" bIns="45720" rtlCol="0">
            <a:normAutofit lnSpcReduction="10000"/>
          </a:bodyPr>
          <a:lstStyle/>
          <a:p>
            <a:r>
              <a:rPr lang="en-US" sz="2000" dirty="0"/>
              <a:t>On </a:t>
            </a:r>
            <a:r>
              <a:rPr lang="en-US" sz="2000" dirty="0">
                <a:effectLst/>
              </a:rPr>
              <a:t>September 24, 1942, the </a:t>
            </a:r>
            <a:r>
              <a:rPr lang="en-US" sz="2000" dirty="0" err="1">
                <a:effectLst/>
              </a:rPr>
              <a:t>Tuttmann’s</a:t>
            </a:r>
            <a:r>
              <a:rPr lang="en-US" sz="2000" dirty="0">
                <a:effectLst/>
              </a:rPr>
              <a:t> were among 1,300 Jewish deportees from Vienna who were sent to Theresienstadt</a:t>
            </a:r>
            <a:r>
              <a:rPr lang="en-US" sz="2000" dirty="0"/>
              <a:t> (Terezin) outside of Prague. </a:t>
            </a:r>
          </a:p>
          <a:p>
            <a:r>
              <a:rPr lang="en-US" sz="2000" dirty="0"/>
              <a:t>Transport 42 was the eleventh transport from Vienna to Terezin.</a:t>
            </a:r>
          </a:p>
          <a:p>
            <a:r>
              <a:rPr lang="en-US" sz="2000" dirty="0"/>
              <a:t>At the time of the deportation, </a:t>
            </a:r>
            <a:r>
              <a:rPr lang="en-US" sz="2000" dirty="0" err="1"/>
              <a:t>Salo</a:t>
            </a:r>
            <a:r>
              <a:rPr lang="en-US" sz="2000" dirty="0"/>
              <a:t> (</a:t>
            </a:r>
            <a:r>
              <a:rPr lang="en-US" sz="2000" dirty="0" err="1"/>
              <a:t>Zelek</a:t>
            </a:r>
            <a:r>
              <a:rPr lang="en-US" sz="2000" dirty="0"/>
              <a:t>), was 48, Gisela was 44 &amp; their daughter Hertha was 14. </a:t>
            </a:r>
          </a:p>
          <a:p>
            <a:pPr marL="0"/>
            <a:endParaRPr lang="en-US" sz="1800" dirty="0"/>
          </a:p>
        </p:txBody>
      </p:sp>
      <p:sp>
        <p:nvSpPr>
          <p:cNvPr id="11" name="Rectangle 10">
            <a:extLst>
              <a:ext uri="{FF2B5EF4-FFF2-40B4-BE49-F238E27FC236}">
                <a16:creationId xmlns:a16="http://schemas.microsoft.com/office/drawing/2014/main" id="{F2B38F72-8FC4-4001-8C67-FA6B86DEC7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6008" y="2"/>
            <a:ext cx="7555992" cy="68579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picture containing person, outdoor, group, people&#10;&#10;Description automatically generated">
            <a:extLst>
              <a:ext uri="{FF2B5EF4-FFF2-40B4-BE49-F238E27FC236}">
                <a16:creationId xmlns:a16="http://schemas.microsoft.com/office/drawing/2014/main" id="{E59A63A6-6D30-4354-B920-5C87D07E9220}"/>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8106" r="22976" b="1"/>
          <a:stretch/>
        </p:blipFill>
        <p:spPr>
          <a:xfrm>
            <a:off x="5275879" y="291634"/>
            <a:ext cx="6276250" cy="5577838"/>
          </a:xfrm>
          <a:prstGeom prst="rect">
            <a:avLst/>
          </a:prstGeom>
          <a:effectLst/>
        </p:spPr>
      </p:pic>
      <p:sp>
        <p:nvSpPr>
          <p:cNvPr id="7" name="TextBox 6">
            <a:extLst>
              <a:ext uri="{FF2B5EF4-FFF2-40B4-BE49-F238E27FC236}">
                <a16:creationId xmlns:a16="http://schemas.microsoft.com/office/drawing/2014/main" id="{DE09810F-8150-4EEC-A71F-7E16B497BB14}"/>
              </a:ext>
            </a:extLst>
          </p:cNvPr>
          <p:cNvSpPr txBox="1"/>
          <p:nvPr/>
        </p:nvSpPr>
        <p:spPr>
          <a:xfrm>
            <a:off x="1" y="6161103"/>
            <a:ext cx="12192000" cy="715561"/>
          </a:xfrm>
          <a:prstGeom prst="rect">
            <a:avLst/>
          </a:prstGeom>
          <a:solidFill>
            <a:schemeClr val="bg1"/>
          </a:solidFill>
        </p:spPr>
        <p:txBody>
          <a:bodyPr wrap="square" rtlCol="0">
            <a:spAutoFit/>
          </a:bodyPr>
          <a:lstStyle/>
          <a:p>
            <a:endParaRPr lang="en-US" dirty="0"/>
          </a:p>
        </p:txBody>
      </p:sp>
      <p:pic>
        <p:nvPicPr>
          <p:cNvPr id="8" name="Picture 7" descr="Text&#10;&#10;Description automatically generated with low confidence">
            <a:extLst>
              <a:ext uri="{FF2B5EF4-FFF2-40B4-BE49-F238E27FC236}">
                <a16:creationId xmlns:a16="http://schemas.microsoft.com/office/drawing/2014/main" id="{0C5045D5-6CD1-4DEB-B548-31E24F847C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5962" y="6161103"/>
            <a:ext cx="1630813" cy="651149"/>
          </a:xfrm>
          <a:prstGeom prst="rect">
            <a:avLst/>
          </a:prstGeom>
        </p:spPr>
      </p:pic>
    </p:spTree>
    <p:extLst>
      <p:ext uri="{BB962C8B-B14F-4D97-AF65-F5344CB8AC3E}">
        <p14:creationId xmlns:p14="http://schemas.microsoft.com/office/powerpoint/2010/main" val="667844652"/>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4256" y="516804"/>
            <a:ext cx="6594189" cy="1625210"/>
          </a:xfrm>
        </p:spPr>
        <p:txBody>
          <a:bodyPr vert="horz" lIns="91440" tIns="45720" rIns="91440" bIns="45720" rtlCol="0" anchor="ctr">
            <a:normAutofit/>
          </a:bodyPr>
          <a:lstStyle/>
          <a:p>
            <a:r>
              <a:rPr lang="en-US" b="1" kern="1200" dirty="0">
                <a:latin typeface="Franklin Gothic Heavy" panose="020B0903020102020204" pitchFamily="34" charset="0"/>
              </a:rPr>
              <a:t>Theresienstadt (Terezin)</a:t>
            </a:r>
          </a:p>
        </p:txBody>
      </p:sp>
      <p:pic>
        <p:nvPicPr>
          <p:cNvPr id="5" name="Content Placeholder 4"/>
          <p:cNvPicPr>
            <a:picLocks noGrp="1" noChangeAspect="1"/>
          </p:cNvPicPr>
          <p:nvPr>
            <p:ph sz="half" idx="1"/>
          </p:nvPr>
        </p:nvPicPr>
        <p:blipFill rotWithShape="1">
          <a:blip r:embed="rId2"/>
          <a:srcRect t="8661" r="1" b="6949"/>
          <a:stretch/>
        </p:blipFill>
        <p:spPr>
          <a:xfrm>
            <a:off x="702374" y="1808030"/>
            <a:ext cx="6308649" cy="3646887"/>
          </a:xfrm>
          <a:prstGeom prst="rect">
            <a:avLst/>
          </a:prstGeom>
        </p:spPr>
      </p:pic>
      <p:sp>
        <p:nvSpPr>
          <p:cNvPr id="4" name="Content Placeholder 3"/>
          <p:cNvSpPr>
            <a:spLocks noGrp="1"/>
          </p:cNvSpPr>
          <p:nvPr>
            <p:ph sz="half" idx="2"/>
          </p:nvPr>
        </p:nvSpPr>
        <p:spPr>
          <a:xfrm>
            <a:off x="7445854" y="908391"/>
            <a:ext cx="3943549" cy="5041217"/>
          </a:xfrm>
        </p:spPr>
        <p:txBody>
          <a:bodyPr vert="horz" lIns="91440" tIns="45720" rIns="91440" bIns="45720" rtlCol="0" anchor="ctr">
            <a:normAutofit fontScale="85000" lnSpcReduction="20000"/>
          </a:bodyPr>
          <a:lstStyle/>
          <a:p>
            <a:endParaRPr lang="en-US" sz="2000" dirty="0">
              <a:solidFill>
                <a:srgbClr val="FFFFFF"/>
              </a:solidFill>
            </a:endParaRPr>
          </a:p>
          <a:p>
            <a:r>
              <a:rPr lang="en-US" sz="2400" dirty="0"/>
              <a:t>Theresienstadt served as a transit camp for Czech Jews being deported to the East, and a ghetto-labor camp for German, Austrian, and Czech Jews, who were WWI veterans, famous artists, musicians and other cultural figures, as well as elderly individuals. </a:t>
            </a:r>
          </a:p>
          <a:p>
            <a:r>
              <a:rPr lang="en-US" sz="2400" dirty="0"/>
              <a:t>Conditions were horrible, and disease, starvation and death were daily occurrences. There was also a cultural life that became a way for Jews to escape from their reality for a short while. </a:t>
            </a:r>
          </a:p>
          <a:p>
            <a:r>
              <a:rPr lang="en-US" sz="2400" dirty="0"/>
              <a:t>It was used for propaganda purposes to hide the nature of the deportations of the German Jews. </a:t>
            </a:r>
          </a:p>
          <a:p>
            <a:pPr marL="0" indent="0">
              <a:buNone/>
            </a:pPr>
            <a:endParaRPr lang="en-US" sz="2000" b="1" dirty="0"/>
          </a:p>
          <a:p>
            <a:endParaRPr lang="en-US" sz="2000" dirty="0">
              <a:solidFill>
                <a:srgbClr val="FFFFFF"/>
              </a:solidFill>
            </a:endParaRPr>
          </a:p>
        </p:txBody>
      </p:sp>
      <p:sp>
        <p:nvSpPr>
          <p:cNvPr id="3" name="TextBox 2">
            <a:extLst>
              <a:ext uri="{FF2B5EF4-FFF2-40B4-BE49-F238E27FC236}">
                <a16:creationId xmlns:a16="http://schemas.microsoft.com/office/drawing/2014/main" id="{86D4E9CA-680D-4085-9212-8023BD012335}"/>
              </a:ext>
            </a:extLst>
          </p:cNvPr>
          <p:cNvSpPr txBox="1"/>
          <p:nvPr/>
        </p:nvSpPr>
        <p:spPr>
          <a:xfrm>
            <a:off x="610095" y="5462425"/>
            <a:ext cx="3740126" cy="215444"/>
          </a:xfrm>
          <a:prstGeom prst="rect">
            <a:avLst/>
          </a:prstGeom>
          <a:noFill/>
        </p:spPr>
        <p:txBody>
          <a:bodyPr wrap="none" rtlCol="0">
            <a:spAutoFit/>
          </a:bodyPr>
          <a:lstStyle/>
          <a:p>
            <a:r>
              <a:rPr lang="en-US" sz="800" dirty="0"/>
              <a:t>Theresienstadt. Center for Holocaust &amp; Genocide Studies University of Minnesota  </a:t>
            </a:r>
          </a:p>
        </p:txBody>
      </p:sp>
      <p:sp>
        <p:nvSpPr>
          <p:cNvPr id="6" name="TextBox 5">
            <a:extLst>
              <a:ext uri="{FF2B5EF4-FFF2-40B4-BE49-F238E27FC236}">
                <a16:creationId xmlns:a16="http://schemas.microsoft.com/office/drawing/2014/main" id="{BA1CF49E-24A6-40B3-B054-7BE64EE59DAD}"/>
              </a:ext>
            </a:extLst>
          </p:cNvPr>
          <p:cNvSpPr txBox="1"/>
          <p:nvPr/>
        </p:nvSpPr>
        <p:spPr>
          <a:xfrm>
            <a:off x="1" y="6161103"/>
            <a:ext cx="12192000" cy="715561"/>
          </a:xfrm>
          <a:prstGeom prst="rect">
            <a:avLst/>
          </a:prstGeom>
          <a:solidFill>
            <a:schemeClr val="tx1"/>
          </a:solidFill>
        </p:spPr>
        <p:txBody>
          <a:bodyPr wrap="square" rtlCol="0">
            <a:spAutoFit/>
          </a:bodyPr>
          <a:lstStyle/>
          <a:p>
            <a:endParaRPr lang="en-US" dirty="0"/>
          </a:p>
        </p:txBody>
      </p:sp>
      <p:pic>
        <p:nvPicPr>
          <p:cNvPr id="8" name="Picture 7" descr="Text&#10;&#10;Description automatically generated with low confidence">
            <a:extLst>
              <a:ext uri="{FF2B5EF4-FFF2-40B4-BE49-F238E27FC236}">
                <a16:creationId xmlns:a16="http://schemas.microsoft.com/office/drawing/2014/main" id="{B6C3BD81-2CEC-435D-8CAA-92465FD72E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5962" y="6161103"/>
            <a:ext cx="1630813" cy="651149"/>
          </a:xfrm>
          <a:prstGeom prst="rect">
            <a:avLst/>
          </a:prstGeom>
        </p:spPr>
      </p:pic>
    </p:spTree>
    <p:extLst>
      <p:ext uri="{BB962C8B-B14F-4D97-AF65-F5344CB8AC3E}">
        <p14:creationId xmlns:p14="http://schemas.microsoft.com/office/powerpoint/2010/main" val="1646182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232B152-3720-4D3B-97ED-45CE5483F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tx1"/>
          </a:solidFill>
          <a:ln w="0">
            <a:noFill/>
            <a:prstDash val="solid"/>
            <a:round/>
            <a:headEnd/>
            <a:tailEnd/>
          </a:ln>
        </p:spPr>
        <p:txBody>
          <a:bodyPr wrap="square">
            <a:noAutofit/>
          </a:bodyPr>
          <a:lstStyle/>
          <a:p>
            <a:endParaRPr lang="en-US" dirty="0"/>
          </a:p>
        </p:txBody>
      </p:sp>
      <p:sp>
        <p:nvSpPr>
          <p:cNvPr id="16" name="Freeform: Shape 15">
            <a:extLst>
              <a:ext uri="{FF2B5EF4-FFF2-40B4-BE49-F238E27FC236}">
                <a16:creationId xmlns:a16="http://schemas.microsoft.com/office/drawing/2014/main" id="{4B9FAFB2-BEB5-4848-8018-BCAD99E2E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38076"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3">
            <a:extLst>
              <a:ext uri="{FF2B5EF4-FFF2-40B4-BE49-F238E27FC236}">
                <a16:creationId xmlns:a16="http://schemas.microsoft.com/office/drawing/2014/main" id="{F58889DE-D4E8-4D5B-B35E-2BB1543EAF47}"/>
              </a:ext>
            </a:extLst>
          </p:cNvPr>
          <p:cNvSpPr>
            <a:spLocks noGrp="1"/>
          </p:cNvSpPr>
          <p:nvPr>
            <p:ph type="title"/>
          </p:nvPr>
        </p:nvSpPr>
        <p:spPr>
          <a:xfrm>
            <a:off x="604836" y="209550"/>
            <a:ext cx="3544215" cy="1314450"/>
          </a:xfrm>
        </p:spPr>
        <p:txBody>
          <a:bodyPr vert="horz" lIns="91440" tIns="45720" rIns="91440" bIns="45720" rtlCol="0" anchor="t">
            <a:normAutofit/>
          </a:bodyPr>
          <a:lstStyle/>
          <a:p>
            <a:r>
              <a:rPr lang="en-US" kern="1200" dirty="0">
                <a:solidFill>
                  <a:schemeClr val="bg1"/>
                </a:solidFill>
                <a:latin typeface="Franklin Gothic Heavy" panose="020B0903020102020204" pitchFamily="34" charset="0"/>
              </a:rPr>
              <a:t>Deportation to Auschwitz</a:t>
            </a:r>
          </a:p>
        </p:txBody>
      </p:sp>
      <p:sp>
        <p:nvSpPr>
          <p:cNvPr id="5" name="Content Placeholder 4">
            <a:extLst>
              <a:ext uri="{FF2B5EF4-FFF2-40B4-BE49-F238E27FC236}">
                <a16:creationId xmlns:a16="http://schemas.microsoft.com/office/drawing/2014/main" id="{64829FF3-B49B-4BBC-A793-1EB365660740}"/>
              </a:ext>
            </a:extLst>
          </p:cNvPr>
          <p:cNvSpPr>
            <a:spLocks noGrp="1"/>
          </p:cNvSpPr>
          <p:nvPr>
            <p:ph sz="half" idx="1"/>
          </p:nvPr>
        </p:nvSpPr>
        <p:spPr>
          <a:xfrm>
            <a:off x="304800" y="1733550"/>
            <a:ext cx="4029075" cy="4462050"/>
          </a:xfrm>
        </p:spPr>
        <p:txBody>
          <a:bodyPr vert="horz" lIns="91440" tIns="45720" rIns="91440" bIns="45720" rtlCol="0">
            <a:noAutofit/>
          </a:bodyPr>
          <a:lstStyle/>
          <a:p>
            <a:r>
              <a:rPr lang="en-US" sz="1600" dirty="0">
                <a:solidFill>
                  <a:schemeClr val="bg1">
                    <a:alpha val="60000"/>
                  </a:schemeClr>
                </a:solidFill>
              </a:rPr>
              <a:t>After two years in Theresienstadt, </a:t>
            </a:r>
            <a:r>
              <a:rPr lang="en-US" sz="1600" dirty="0" err="1">
                <a:solidFill>
                  <a:schemeClr val="bg1">
                    <a:alpha val="60000"/>
                  </a:schemeClr>
                </a:solidFill>
              </a:rPr>
              <a:t>Salo</a:t>
            </a:r>
            <a:r>
              <a:rPr lang="en-US" sz="1600" dirty="0">
                <a:solidFill>
                  <a:schemeClr val="bg1">
                    <a:alpha val="60000"/>
                  </a:schemeClr>
                </a:solidFill>
              </a:rPr>
              <a:t> </a:t>
            </a:r>
            <a:r>
              <a:rPr lang="en-US" sz="1600" dirty="0" err="1">
                <a:solidFill>
                  <a:schemeClr val="bg1">
                    <a:alpha val="60000"/>
                  </a:schemeClr>
                </a:solidFill>
              </a:rPr>
              <a:t>Tuttmann</a:t>
            </a:r>
            <a:r>
              <a:rPr lang="en-US" sz="1600" dirty="0">
                <a:solidFill>
                  <a:schemeClr val="bg1">
                    <a:alpha val="60000"/>
                  </a:schemeClr>
                </a:solidFill>
              </a:rPr>
              <a:t> was deported on September 28,1944 transport EK to Auschwitz. The transport arrived the next day on the 29</a:t>
            </a:r>
            <a:r>
              <a:rPr lang="en-US" sz="1600" baseline="30000" dirty="0">
                <a:solidFill>
                  <a:schemeClr val="bg1">
                    <a:alpha val="60000"/>
                  </a:schemeClr>
                </a:solidFill>
              </a:rPr>
              <a:t>th</a:t>
            </a:r>
            <a:r>
              <a:rPr lang="en-US" sz="1600" dirty="0">
                <a:solidFill>
                  <a:schemeClr val="bg1">
                    <a:alpha val="60000"/>
                  </a:schemeClr>
                </a:solidFill>
              </a:rPr>
              <a:t>.</a:t>
            </a:r>
          </a:p>
          <a:p>
            <a:r>
              <a:rPr lang="en-US" sz="1600" dirty="0">
                <a:solidFill>
                  <a:schemeClr val="bg1">
                    <a:alpha val="60000"/>
                  </a:schemeClr>
                </a:solidFill>
              </a:rPr>
              <a:t>There were 2499 people on the transport, who were taken directly to Auschwitz-Birkenau. Only 472 survived the war. Based on the dates and his age, it is believed that </a:t>
            </a:r>
            <a:r>
              <a:rPr lang="en-US" sz="1600" dirty="0" err="1">
                <a:solidFill>
                  <a:schemeClr val="bg1">
                    <a:alpha val="60000"/>
                  </a:schemeClr>
                </a:solidFill>
              </a:rPr>
              <a:t>Salo</a:t>
            </a:r>
            <a:r>
              <a:rPr lang="en-US" sz="1600" dirty="0">
                <a:solidFill>
                  <a:schemeClr val="bg1">
                    <a:alpha val="60000"/>
                  </a:schemeClr>
                </a:solidFill>
              </a:rPr>
              <a:t> was sent to his death in the gas chamber. </a:t>
            </a:r>
          </a:p>
          <a:p>
            <a:r>
              <a:rPr lang="en-US" sz="1600" dirty="0">
                <a:solidFill>
                  <a:schemeClr val="bg1">
                    <a:alpha val="60000"/>
                  </a:schemeClr>
                </a:solidFill>
              </a:rPr>
              <a:t>Gisela &amp; Hertha were deported to Auschwitz on October 6, 1944, on Transport EO arriving at Auschwitz-Birkenau on October 9. There were 1,550 men, women and children on the transport, only 72 survived. It is believed that Gisela &amp; Hertha were sent to their death in the gas chamber.</a:t>
            </a:r>
          </a:p>
        </p:txBody>
      </p:sp>
      <p:pic>
        <p:nvPicPr>
          <p:cNvPr id="3" name="Content Placeholder 2">
            <a:extLst>
              <a:ext uri="{FF2B5EF4-FFF2-40B4-BE49-F238E27FC236}">
                <a16:creationId xmlns:a16="http://schemas.microsoft.com/office/drawing/2014/main" id="{01E23DAA-AB05-448C-BE0C-22D37A71957E}"/>
              </a:ext>
            </a:extLst>
          </p:cNvPr>
          <p:cNvPicPr>
            <a:picLocks noGrp="1" noChangeAspect="1"/>
          </p:cNvPicPr>
          <p:nvPr>
            <p:ph sz="half" idx="2"/>
          </p:nvPr>
        </p:nvPicPr>
        <p:blipFill>
          <a:blip r:embed="rId2"/>
          <a:stretch>
            <a:fillRect/>
          </a:stretch>
        </p:blipFill>
        <p:spPr>
          <a:xfrm>
            <a:off x="5161212" y="1152525"/>
            <a:ext cx="6425952" cy="4225063"/>
          </a:xfrm>
          <a:prstGeom prst="rect">
            <a:avLst/>
          </a:prstGeom>
        </p:spPr>
      </p:pic>
      <p:sp>
        <p:nvSpPr>
          <p:cNvPr id="6" name="TextBox 5">
            <a:extLst>
              <a:ext uri="{FF2B5EF4-FFF2-40B4-BE49-F238E27FC236}">
                <a16:creationId xmlns:a16="http://schemas.microsoft.com/office/drawing/2014/main" id="{7370F40A-5037-4A01-8590-F4609DCDA14C}"/>
              </a:ext>
            </a:extLst>
          </p:cNvPr>
          <p:cNvSpPr txBox="1"/>
          <p:nvPr/>
        </p:nvSpPr>
        <p:spPr>
          <a:xfrm>
            <a:off x="1" y="6161103"/>
            <a:ext cx="12192000" cy="715561"/>
          </a:xfrm>
          <a:prstGeom prst="rect">
            <a:avLst/>
          </a:prstGeom>
          <a:solidFill>
            <a:schemeClr val="tx1"/>
          </a:solidFill>
        </p:spPr>
        <p:txBody>
          <a:bodyPr wrap="square" rtlCol="0">
            <a:spAutoFit/>
          </a:bodyPr>
          <a:lstStyle/>
          <a:p>
            <a:endParaRPr lang="en-US" dirty="0"/>
          </a:p>
        </p:txBody>
      </p:sp>
      <p:pic>
        <p:nvPicPr>
          <p:cNvPr id="7" name="Picture 6" descr="Text&#10;&#10;Description automatically generated with low confidence">
            <a:extLst>
              <a:ext uri="{FF2B5EF4-FFF2-40B4-BE49-F238E27FC236}">
                <a16:creationId xmlns:a16="http://schemas.microsoft.com/office/drawing/2014/main" id="{0D039D81-FEA8-4C0E-B0C5-43FCFAB590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5962" y="6161103"/>
            <a:ext cx="1630813" cy="651149"/>
          </a:xfrm>
          <a:prstGeom prst="rect">
            <a:avLst/>
          </a:prstGeom>
        </p:spPr>
      </p:pic>
      <p:sp>
        <p:nvSpPr>
          <p:cNvPr id="8" name="TextBox 7">
            <a:extLst>
              <a:ext uri="{FF2B5EF4-FFF2-40B4-BE49-F238E27FC236}">
                <a16:creationId xmlns:a16="http://schemas.microsoft.com/office/drawing/2014/main" id="{2C1E6A0A-45AE-4868-8BDB-0312DC2DD75C}"/>
              </a:ext>
            </a:extLst>
          </p:cNvPr>
          <p:cNvSpPr txBox="1"/>
          <p:nvPr/>
        </p:nvSpPr>
        <p:spPr>
          <a:xfrm>
            <a:off x="10609904" y="5423097"/>
            <a:ext cx="853119" cy="230832"/>
          </a:xfrm>
          <a:prstGeom prst="rect">
            <a:avLst/>
          </a:prstGeom>
          <a:noFill/>
        </p:spPr>
        <p:txBody>
          <a:bodyPr wrap="none" rtlCol="0">
            <a:spAutoFit/>
          </a:bodyPr>
          <a:lstStyle/>
          <a:p>
            <a:r>
              <a:rPr lang="en-US" sz="900" dirty="0"/>
              <a:t>Map: USHMM</a:t>
            </a:r>
          </a:p>
        </p:txBody>
      </p:sp>
    </p:spTree>
    <p:extLst>
      <p:ext uri="{BB962C8B-B14F-4D97-AF65-F5344CB8AC3E}">
        <p14:creationId xmlns:p14="http://schemas.microsoft.com/office/powerpoint/2010/main" val="11317499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CB07FC9C-746B-47DD-BBDF-D847410E400E}"/>
              </a:ext>
            </a:extLst>
          </p:cNvPr>
          <p:cNvPicPr>
            <a:picLocks noGrp="1" noChangeAspect="1"/>
          </p:cNvPicPr>
          <p:nvPr>
            <p:ph sz="half" idx="2"/>
          </p:nvPr>
        </p:nvPicPr>
        <p:blipFill rotWithShape="1">
          <a:blip r:embed="rId2"/>
          <a:srcRect l="14223" r="25219"/>
          <a:stretch/>
        </p:blipFill>
        <p:spPr>
          <a:xfrm>
            <a:off x="4808765" y="10"/>
            <a:ext cx="7383236" cy="6857990"/>
          </a:xfrm>
          <a:prstGeom prst="rect">
            <a:avLst/>
          </a:prstGeom>
        </p:spPr>
      </p:pic>
      <p:sp>
        <p:nvSpPr>
          <p:cNvPr id="13" name="Freeform: Shape 12">
            <a:extLst>
              <a:ext uri="{FF2B5EF4-FFF2-40B4-BE49-F238E27FC236}">
                <a16:creationId xmlns:a16="http://schemas.microsoft.com/office/drawing/2014/main" id="{16EA23B6-4B44-4D76-87BA-D81CE35EDB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8896786" cy="6858478"/>
          </a:xfrm>
          <a:custGeom>
            <a:avLst/>
            <a:gdLst>
              <a:gd name="connsiteX0" fmla="*/ 1472231 w 8896786"/>
              <a:gd name="connsiteY0" fmla="*/ 6858478 h 6858478"/>
              <a:gd name="connsiteX1" fmla="*/ 8896786 w 8896786"/>
              <a:gd name="connsiteY1" fmla="*/ 6858478 h 6858478"/>
              <a:gd name="connsiteX2" fmla="*/ 5720411 w 8896786"/>
              <a:gd name="connsiteY2" fmla="*/ 0 h 6858478"/>
              <a:gd name="connsiteX3" fmla="*/ 5714834 w 8896786"/>
              <a:gd name="connsiteY3" fmla="*/ 0 h 6858478"/>
              <a:gd name="connsiteX4" fmla="*/ 4648606 w 8896786"/>
              <a:gd name="connsiteY4" fmla="*/ 0 h 6858478"/>
              <a:gd name="connsiteX5" fmla="*/ 0 w 8896786"/>
              <a:gd name="connsiteY5" fmla="*/ 0 h 6858478"/>
              <a:gd name="connsiteX6" fmla="*/ 0 w 8896786"/>
              <a:gd name="connsiteY6" fmla="*/ 6857915 h 6858478"/>
              <a:gd name="connsiteX7" fmla="*/ 1472491 w 8896786"/>
              <a:gd name="connsiteY7" fmla="*/ 6857915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96786" h="6858478">
                <a:moveTo>
                  <a:pt x="1472231" y="6858478"/>
                </a:moveTo>
                <a:lnTo>
                  <a:pt x="8896786" y="6858478"/>
                </a:lnTo>
                <a:lnTo>
                  <a:pt x="5720411" y="0"/>
                </a:lnTo>
                <a:lnTo>
                  <a:pt x="5714834" y="0"/>
                </a:lnTo>
                <a:lnTo>
                  <a:pt x="4648606" y="0"/>
                </a:lnTo>
                <a:lnTo>
                  <a:pt x="0" y="0"/>
                </a:lnTo>
                <a:lnTo>
                  <a:pt x="0" y="6857915"/>
                </a:lnTo>
                <a:lnTo>
                  <a:pt x="1472491" y="6857915"/>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2EEEAE0B-25B7-437B-B834-B70A93541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9"/>
            <a:ext cx="8096249" cy="6858479"/>
          </a:xfrm>
          <a:custGeom>
            <a:avLst/>
            <a:gdLst>
              <a:gd name="connsiteX0" fmla="*/ 0 w 8096249"/>
              <a:gd name="connsiteY0" fmla="*/ 6858479 h 6858479"/>
              <a:gd name="connsiteX1" fmla="*/ 2130297 w 8096249"/>
              <a:gd name="connsiteY1" fmla="*/ 6858479 h 6858479"/>
              <a:gd name="connsiteX2" fmla="*/ 2130297 w 8096249"/>
              <a:gd name="connsiteY2" fmla="*/ 6858478 h 6858479"/>
              <a:gd name="connsiteX3" fmla="*/ 8096249 w 8096249"/>
              <a:gd name="connsiteY3" fmla="*/ 6858478 h 6858479"/>
              <a:gd name="connsiteX4" fmla="*/ 4919874 w 8096249"/>
              <a:gd name="connsiteY4" fmla="*/ 0 h 6858479"/>
              <a:gd name="connsiteX5" fmla="*/ 4914297 w 8096249"/>
              <a:gd name="connsiteY5" fmla="*/ 0 h 6858479"/>
              <a:gd name="connsiteX6" fmla="*/ 3848069 w 8096249"/>
              <a:gd name="connsiteY6" fmla="*/ 0 h 6858479"/>
              <a:gd name="connsiteX7" fmla="*/ 18197 w 8096249"/>
              <a:gd name="connsiteY7" fmla="*/ 0 h 6858479"/>
              <a:gd name="connsiteX8" fmla="*/ 18197 w 8096249"/>
              <a:gd name="connsiteY8" fmla="*/ 479 h 6858479"/>
              <a:gd name="connsiteX9" fmla="*/ 0 w 8096249"/>
              <a:gd name="connsiteY9" fmla="*/ 479 h 685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96249" h="6858479">
                <a:moveTo>
                  <a:pt x="0" y="6858479"/>
                </a:moveTo>
                <a:lnTo>
                  <a:pt x="2130297" y="6858479"/>
                </a:lnTo>
                <a:lnTo>
                  <a:pt x="2130297" y="6858478"/>
                </a:lnTo>
                <a:lnTo>
                  <a:pt x="8096249" y="6858478"/>
                </a:lnTo>
                <a:lnTo>
                  <a:pt x="4919874" y="0"/>
                </a:lnTo>
                <a:lnTo>
                  <a:pt x="4914297" y="0"/>
                </a:lnTo>
                <a:lnTo>
                  <a:pt x="3848069" y="0"/>
                </a:lnTo>
                <a:lnTo>
                  <a:pt x="18197" y="0"/>
                </a:lnTo>
                <a:lnTo>
                  <a:pt x="18197" y="479"/>
                </a:lnTo>
                <a:lnTo>
                  <a:pt x="0" y="479"/>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32AA8A5-CDCF-494F-ABDE-392215DFCFD2}"/>
              </a:ext>
            </a:extLst>
          </p:cNvPr>
          <p:cNvSpPr>
            <a:spLocks noGrp="1"/>
          </p:cNvSpPr>
          <p:nvPr>
            <p:ph type="title"/>
          </p:nvPr>
        </p:nvSpPr>
        <p:spPr>
          <a:xfrm>
            <a:off x="735099" y="18255"/>
            <a:ext cx="6179700" cy="1325563"/>
          </a:xfrm>
        </p:spPr>
        <p:txBody>
          <a:bodyPr vert="horz" lIns="91440" tIns="45720" rIns="91440" bIns="45720" rtlCol="0" anchor="ctr">
            <a:normAutofit/>
          </a:bodyPr>
          <a:lstStyle/>
          <a:p>
            <a:r>
              <a:rPr lang="en-US" dirty="0">
                <a:latin typeface="Franklin Gothic Heavy" panose="020B0903020102020204" pitchFamily="34" charset="0"/>
              </a:rPr>
              <a:t>Auschwitz </a:t>
            </a:r>
          </a:p>
        </p:txBody>
      </p:sp>
      <p:sp>
        <p:nvSpPr>
          <p:cNvPr id="3" name="Content Placeholder 2">
            <a:extLst>
              <a:ext uri="{FF2B5EF4-FFF2-40B4-BE49-F238E27FC236}">
                <a16:creationId xmlns:a16="http://schemas.microsoft.com/office/drawing/2014/main" id="{A492032A-827D-435D-8464-BDB448100126}"/>
              </a:ext>
            </a:extLst>
          </p:cNvPr>
          <p:cNvSpPr>
            <a:spLocks noGrp="1"/>
          </p:cNvSpPr>
          <p:nvPr>
            <p:ph sz="half" idx="1"/>
          </p:nvPr>
        </p:nvSpPr>
        <p:spPr>
          <a:xfrm>
            <a:off x="586409" y="1480931"/>
            <a:ext cx="4873866" cy="4696032"/>
          </a:xfrm>
        </p:spPr>
        <p:txBody>
          <a:bodyPr vert="horz" lIns="91440" tIns="45720" rIns="91440" bIns="45720" rtlCol="0">
            <a:normAutofit/>
          </a:bodyPr>
          <a:lstStyle/>
          <a:p>
            <a:pPr marL="0" marR="0">
              <a:lnSpc>
                <a:spcPct val="100000"/>
              </a:lnSpc>
              <a:spcBef>
                <a:spcPts val="0"/>
              </a:spcBef>
            </a:pPr>
            <a:r>
              <a:rPr lang="en-US" sz="2000" dirty="0">
                <a:effectLst/>
                <a:ea typeface="Calibri" panose="020F0502020204030204" pitchFamily="34" charset="0"/>
                <a:cs typeface="Times New Roman" panose="02020603050405020304" pitchFamily="18" charset="0"/>
              </a:rPr>
              <a:t>Auschwitz was a large complex that contained three camps: Auschwitz I, the main camp, housed mainly Polish political prisoners, and Auschwitz III (Buna-</a:t>
            </a:r>
            <a:r>
              <a:rPr lang="en-US" sz="2000" dirty="0" err="1">
                <a:effectLst/>
                <a:ea typeface="Calibri" panose="020F0502020204030204" pitchFamily="34" charset="0"/>
                <a:cs typeface="Times New Roman" panose="02020603050405020304" pitchFamily="18" charset="0"/>
              </a:rPr>
              <a:t>Monowitz</a:t>
            </a:r>
            <a:r>
              <a:rPr lang="en-US" sz="2000" dirty="0">
                <a:effectLst/>
                <a:ea typeface="Calibri" panose="020F0502020204030204" pitchFamily="34" charset="0"/>
                <a:cs typeface="Times New Roman" panose="02020603050405020304" pitchFamily="18" charset="0"/>
              </a:rPr>
              <a:t>) provided slave labor to German industrial firms. Auschwitz II (Birkenau) was the killing center. </a:t>
            </a:r>
          </a:p>
          <a:p>
            <a:pPr marL="0" marR="0" indent="0">
              <a:lnSpc>
                <a:spcPct val="100000"/>
              </a:lnSpc>
              <a:spcBef>
                <a:spcPts val="0"/>
              </a:spcBef>
              <a:buNone/>
            </a:pPr>
            <a:endParaRPr lang="en-US" sz="2000" dirty="0">
              <a:effectLst/>
              <a:ea typeface="Calibri" panose="020F0502020204030204" pitchFamily="34" charset="0"/>
              <a:cs typeface="Times New Roman" panose="02020603050405020304" pitchFamily="18" charset="0"/>
            </a:endParaRPr>
          </a:p>
          <a:p>
            <a:pPr marL="0" marR="0">
              <a:lnSpc>
                <a:spcPct val="100000"/>
              </a:lnSpc>
              <a:spcBef>
                <a:spcPts val="0"/>
              </a:spcBef>
            </a:pPr>
            <a:r>
              <a:rPr lang="en-US" sz="2000" dirty="0">
                <a:effectLst/>
                <a:ea typeface="Calibri" panose="020F0502020204030204" pitchFamily="34" charset="0"/>
                <a:cs typeface="Times New Roman" panose="02020603050405020304" pitchFamily="18" charset="0"/>
              </a:rPr>
              <a:t>At Birkenau, arriving prisoners were forced off the trains, men and women were divided, the young and able-bodied were “</a:t>
            </a:r>
            <a:r>
              <a:rPr lang="en-US" sz="2000" dirty="0" err="1">
                <a:effectLst/>
                <a:ea typeface="Calibri" panose="020F0502020204030204" pitchFamily="34" charset="0"/>
                <a:cs typeface="Times New Roman" panose="02020603050405020304" pitchFamily="18" charset="0"/>
              </a:rPr>
              <a:t>selekted</a:t>
            </a:r>
            <a:r>
              <a:rPr lang="en-US" sz="2000" dirty="0">
                <a:effectLst/>
                <a:ea typeface="Calibri" panose="020F0502020204030204" pitchFamily="34" charset="0"/>
                <a:cs typeface="Times New Roman" panose="02020603050405020304" pitchFamily="18" charset="0"/>
              </a:rPr>
              <a:t>” for work, the old and very young were sent to one of four gas chambers.</a:t>
            </a:r>
            <a:endParaRPr lang="en-US" sz="2000" dirty="0"/>
          </a:p>
          <a:p>
            <a:endParaRPr lang="en-US" sz="1600" dirty="0"/>
          </a:p>
        </p:txBody>
      </p:sp>
      <p:sp>
        <p:nvSpPr>
          <p:cNvPr id="11" name="TextBox 10">
            <a:extLst>
              <a:ext uri="{FF2B5EF4-FFF2-40B4-BE49-F238E27FC236}">
                <a16:creationId xmlns:a16="http://schemas.microsoft.com/office/drawing/2014/main" id="{E6727E73-F2A7-4C85-BA45-8716E0604A37}"/>
              </a:ext>
            </a:extLst>
          </p:cNvPr>
          <p:cNvSpPr txBox="1"/>
          <p:nvPr/>
        </p:nvSpPr>
        <p:spPr>
          <a:xfrm>
            <a:off x="1" y="6161103"/>
            <a:ext cx="12192000" cy="715561"/>
          </a:xfrm>
          <a:prstGeom prst="rect">
            <a:avLst/>
          </a:prstGeom>
          <a:solidFill>
            <a:schemeClr val="bg1"/>
          </a:solidFill>
        </p:spPr>
        <p:txBody>
          <a:bodyPr wrap="square" rtlCol="0">
            <a:spAutoFit/>
          </a:bodyPr>
          <a:lstStyle/>
          <a:p>
            <a:endParaRPr lang="en-US" dirty="0"/>
          </a:p>
        </p:txBody>
      </p:sp>
      <p:pic>
        <p:nvPicPr>
          <p:cNvPr id="12" name="Picture 11" descr="Text&#10;&#10;Description automatically generated with low confidence">
            <a:extLst>
              <a:ext uri="{FF2B5EF4-FFF2-40B4-BE49-F238E27FC236}">
                <a16:creationId xmlns:a16="http://schemas.microsoft.com/office/drawing/2014/main" id="{D48E09E2-2036-42BD-9B56-5D30BE94D0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5962" y="6161103"/>
            <a:ext cx="1630813" cy="651149"/>
          </a:xfrm>
          <a:prstGeom prst="rect">
            <a:avLst/>
          </a:prstGeom>
        </p:spPr>
      </p:pic>
    </p:spTree>
    <p:extLst>
      <p:ext uri="{BB962C8B-B14F-4D97-AF65-F5344CB8AC3E}">
        <p14:creationId xmlns:p14="http://schemas.microsoft.com/office/powerpoint/2010/main" val="1034016757"/>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D97B6-4DB7-4820-8BB8-54F0D9BC9799}"/>
              </a:ext>
            </a:extLst>
          </p:cNvPr>
          <p:cNvSpPr>
            <a:spLocks noGrp="1"/>
          </p:cNvSpPr>
          <p:nvPr>
            <p:ph type="title"/>
          </p:nvPr>
        </p:nvSpPr>
        <p:spPr>
          <a:xfrm>
            <a:off x="838200" y="365125"/>
            <a:ext cx="6254496" cy="1828800"/>
          </a:xfrm>
        </p:spPr>
        <p:txBody>
          <a:bodyPr vert="horz" lIns="91440" tIns="45720" rIns="91440" bIns="45720" rtlCol="0" anchor="ctr">
            <a:normAutofit/>
          </a:bodyPr>
          <a:lstStyle/>
          <a:p>
            <a:r>
              <a:rPr lang="en-US" dirty="0">
                <a:latin typeface="Franklin Gothic Heavy" panose="020B0903020102020204" pitchFamily="34" charset="0"/>
              </a:rPr>
              <a:t>How do we Know what Happened?</a:t>
            </a:r>
          </a:p>
        </p:txBody>
      </p:sp>
      <p:sp>
        <p:nvSpPr>
          <p:cNvPr id="4" name="Content Placeholder 3">
            <a:extLst>
              <a:ext uri="{FF2B5EF4-FFF2-40B4-BE49-F238E27FC236}">
                <a16:creationId xmlns:a16="http://schemas.microsoft.com/office/drawing/2014/main" id="{83E1AF1D-2BCC-4589-8DED-0401046DAF26}"/>
              </a:ext>
            </a:extLst>
          </p:cNvPr>
          <p:cNvSpPr>
            <a:spLocks noGrp="1"/>
          </p:cNvSpPr>
          <p:nvPr>
            <p:ph sz="half" idx="2"/>
          </p:nvPr>
        </p:nvSpPr>
        <p:spPr>
          <a:xfrm>
            <a:off x="838200" y="2322576"/>
            <a:ext cx="6254496" cy="3858768"/>
          </a:xfrm>
        </p:spPr>
        <p:txBody>
          <a:bodyPr vert="horz" lIns="91440" tIns="45720" rIns="91440" bIns="45720" rtlCol="0">
            <a:normAutofit/>
          </a:bodyPr>
          <a:lstStyle/>
          <a:p>
            <a:pPr marL="0" indent="0">
              <a:buNone/>
            </a:pPr>
            <a:r>
              <a:rPr lang="en-US" sz="2400" dirty="0"/>
              <a:t>Researchers were able to use the information in the </a:t>
            </a:r>
            <a:r>
              <a:rPr lang="en-US" sz="2400" dirty="0" err="1"/>
              <a:t>Tuttmann</a:t>
            </a:r>
            <a:r>
              <a:rPr lang="en-US" sz="2400" dirty="0"/>
              <a:t> letters to search various databases for more information. Deportation documents at the </a:t>
            </a:r>
            <a:r>
              <a:rPr lang="en-US" sz="2400" dirty="0" err="1"/>
              <a:t>Arolsen</a:t>
            </a:r>
            <a:r>
              <a:rPr lang="en-US" sz="2400" dirty="0"/>
              <a:t> Archives and a page of testimony at Yad Vashem (filed by a childhood friend of Hertha’s who survived the war) were corroborated, giving researchers an understanding of the </a:t>
            </a:r>
            <a:r>
              <a:rPr lang="en-US" sz="2400" dirty="0" err="1"/>
              <a:t>Tuttmann</a:t>
            </a:r>
            <a:r>
              <a:rPr lang="en-US" sz="2400" dirty="0"/>
              <a:t> family’s fate. </a:t>
            </a:r>
          </a:p>
        </p:txBody>
      </p:sp>
      <p:pic>
        <p:nvPicPr>
          <p:cNvPr id="6" name="Content Placeholder 5" descr="Text&#10;&#10;Description automatically generated">
            <a:extLst>
              <a:ext uri="{FF2B5EF4-FFF2-40B4-BE49-F238E27FC236}">
                <a16:creationId xmlns:a16="http://schemas.microsoft.com/office/drawing/2014/main" id="{C28D01D3-9452-45DA-A48B-C4CB34F5FECB}"/>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3457" r="1255"/>
          <a:stretch/>
        </p:blipFill>
        <p:spPr>
          <a:xfrm>
            <a:off x="7552266" y="10"/>
            <a:ext cx="4639733" cy="6857990"/>
          </a:xfrm>
          <a:prstGeom prst="rect">
            <a:avLst/>
          </a:prstGeom>
        </p:spPr>
      </p:pic>
      <p:sp>
        <p:nvSpPr>
          <p:cNvPr id="5" name="TextBox 4">
            <a:extLst>
              <a:ext uri="{FF2B5EF4-FFF2-40B4-BE49-F238E27FC236}">
                <a16:creationId xmlns:a16="http://schemas.microsoft.com/office/drawing/2014/main" id="{E10EA3F8-1403-45EE-83C8-34032ABA5594}"/>
              </a:ext>
            </a:extLst>
          </p:cNvPr>
          <p:cNvSpPr txBox="1"/>
          <p:nvPr/>
        </p:nvSpPr>
        <p:spPr>
          <a:xfrm>
            <a:off x="-1" y="6135094"/>
            <a:ext cx="12192000" cy="715561"/>
          </a:xfrm>
          <a:prstGeom prst="rect">
            <a:avLst/>
          </a:prstGeom>
          <a:solidFill>
            <a:schemeClr val="bg1"/>
          </a:solidFill>
        </p:spPr>
        <p:txBody>
          <a:bodyPr wrap="square" rtlCol="0">
            <a:spAutoFit/>
          </a:bodyPr>
          <a:lstStyle/>
          <a:p>
            <a:endParaRPr lang="en-US" dirty="0"/>
          </a:p>
        </p:txBody>
      </p:sp>
      <p:pic>
        <p:nvPicPr>
          <p:cNvPr id="7" name="Picture 6" descr="Text&#10;&#10;Description automatically generated with low confidence">
            <a:extLst>
              <a:ext uri="{FF2B5EF4-FFF2-40B4-BE49-F238E27FC236}">
                <a16:creationId xmlns:a16="http://schemas.microsoft.com/office/drawing/2014/main" id="{ACD0EE6B-799A-45B6-9D4D-458C657A12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5962" y="6161103"/>
            <a:ext cx="1630813" cy="651149"/>
          </a:xfrm>
          <a:prstGeom prst="rect">
            <a:avLst/>
          </a:prstGeom>
        </p:spPr>
      </p:pic>
    </p:spTree>
    <p:extLst>
      <p:ext uri="{BB962C8B-B14F-4D97-AF65-F5344CB8AC3E}">
        <p14:creationId xmlns:p14="http://schemas.microsoft.com/office/powerpoint/2010/main" val="1010226394"/>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25">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27">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Freeform: Shape 29">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0982F68-4AD7-4DC2-AA5A-B45C3F1BBAC8}"/>
              </a:ext>
            </a:extLst>
          </p:cNvPr>
          <p:cNvSpPr>
            <a:spLocks noGrp="1"/>
          </p:cNvSpPr>
          <p:nvPr>
            <p:ph type="title"/>
          </p:nvPr>
        </p:nvSpPr>
        <p:spPr>
          <a:xfrm>
            <a:off x="804672" y="640080"/>
            <a:ext cx="3282696" cy="5257800"/>
          </a:xfrm>
        </p:spPr>
        <p:txBody>
          <a:bodyPr vert="horz" lIns="91440" tIns="45720" rIns="91440" bIns="45720" rtlCol="0" anchor="ctr">
            <a:normAutofit/>
          </a:bodyPr>
          <a:lstStyle/>
          <a:p>
            <a:r>
              <a:rPr lang="en-US" sz="4400" b="1" kern="1200" dirty="0">
                <a:solidFill>
                  <a:schemeClr val="bg1"/>
                </a:solidFill>
                <a:latin typeface="Franklin Gothic Heavy" panose="020B0903020102020204" pitchFamily="34" charset="0"/>
              </a:rPr>
              <a:t>Building Context: Historical Timeline</a:t>
            </a:r>
          </a:p>
        </p:txBody>
      </p:sp>
      <p:sp>
        <p:nvSpPr>
          <p:cNvPr id="56" name="TextBox 55">
            <a:extLst>
              <a:ext uri="{FF2B5EF4-FFF2-40B4-BE49-F238E27FC236}">
                <a16:creationId xmlns:a16="http://schemas.microsoft.com/office/drawing/2014/main" id="{ED0F6418-3206-4501-935F-B03B2E37062C}"/>
              </a:ext>
            </a:extLst>
          </p:cNvPr>
          <p:cNvSpPr txBox="1"/>
          <p:nvPr/>
        </p:nvSpPr>
        <p:spPr>
          <a:xfrm>
            <a:off x="0" y="6142439"/>
            <a:ext cx="12192000" cy="715561"/>
          </a:xfrm>
          <a:prstGeom prst="rect">
            <a:avLst/>
          </a:prstGeom>
          <a:solidFill>
            <a:schemeClr val="tx1"/>
          </a:solidFill>
        </p:spPr>
        <p:txBody>
          <a:bodyPr wrap="square" rtlCol="0">
            <a:spAutoFit/>
          </a:bodyPr>
          <a:lstStyle/>
          <a:p>
            <a:endParaRPr lang="en-US" dirty="0"/>
          </a:p>
        </p:txBody>
      </p:sp>
      <p:pic>
        <p:nvPicPr>
          <p:cNvPr id="58" name="Picture 57" descr="Text&#10;&#10;Description automatically generated with low confidence">
            <a:extLst>
              <a:ext uri="{FF2B5EF4-FFF2-40B4-BE49-F238E27FC236}">
                <a16:creationId xmlns:a16="http://schemas.microsoft.com/office/drawing/2014/main" id="{9DF89765-1B3C-4CB0-BFEE-09ECBCDA7C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5962" y="6161103"/>
            <a:ext cx="1630813" cy="651149"/>
          </a:xfrm>
          <a:prstGeom prst="rect">
            <a:avLst/>
          </a:prstGeom>
        </p:spPr>
      </p:pic>
      <p:graphicFrame>
        <p:nvGraphicFramePr>
          <p:cNvPr id="60" name="Text Placeholder 3">
            <a:extLst>
              <a:ext uri="{FF2B5EF4-FFF2-40B4-BE49-F238E27FC236}">
                <a16:creationId xmlns:a16="http://schemas.microsoft.com/office/drawing/2014/main" id="{FE6742D2-6923-4BEA-B023-B4CB05D1A683}"/>
              </a:ext>
            </a:extLst>
          </p:cNvPr>
          <p:cNvGraphicFramePr/>
          <p:nvPr>
            <p:extLst>
              <p:ext uri="{D42A27DB-BD31-4B8C-83A1-F6EECF244321}">
                <p14:modId xmlns:p14="http://schemas.microsoft.com/office/powerpoint/2010/main" val="1388342833"/>
              </p:ext>
            </p:extLst>
          </p:nvPr>
        </p:nvGraphicFramePr>
        <p:xfrm>
          <a:off x="5600700" y="266700"/>
          <a:ext cx="5782338" cy="56311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350363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F6A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1F7DB00-EC79-4F10-A87F-AB6C4CF968CC}"/>
              </a:ext>
            </a:extLst>
          </p:cNvPr>
          <p:cNvPicPr>
            <a:picLocks noChangeAspect="1"/>
          </p:cNvPicPr>
          <p:nvPr/>
        </p:nvPicPr>
        <p:blipFill>
          <a:blip r:embed="rId2"/>
          <a:stretch>
            <a:fillRect/>
          </a:stretch>
        </p:blipFill>
        <p:spPr>
          <a:xfrm>
            <a:off x="1859448" y="643467"/>
            <a:ext cx="8473103" cy="5571066"/>
          </a:xfrm>
          <a:prstGeom prst="rect">
            <a:avLst/>
          </a:prstGeom>
        </p:spPr>
      </p:pic>
      <p:sp>
        <p:nvSpPr>
          <p:cNvPr id="7" name="TextBox 6">
            <a:extLst>
              <a:ext uri="{FF2B5EF4-FFF2-40B4-BE49-F238E27FC236}">
                <a16:creationId xmlns:a16="http://schemas.microsoft.com/office/drawing/2014/main" id="{E8F89550-4016-4005-8832-6F70F7C15C70}"/>
              </a:ext>
            </a:extLst>
          </p:cNvPr>
          <p:cNvSpPr txBox="1"/>
          <p:nvPr/>
        </p:nvSpPr>
        <p:spPr>
          <a:xfrm>
            <a:off x="10809563" y="6099117"/>
            <a:ext cx="853119" cy="230832"/>
          </a:xfrm>
          <a:prstGeom prst="rect">
            <a:avLst/>
          </a:prstGeom>
          <a:noFill/>
        </p:spPr>
        <p:txBody>
          <a:bodyPr wrap="none" rtlCol="0">
            <a:spAutoFit/>
          </a:bodyPr>
          <a:lstStyle/>
          <a:p>
            <a:r>
              <a:rPr lang="en-US" sz="900" dirty="0"/>
              <a:t>Map: USHMM</a:t>
            </a:r>
          </a:p>
        </p:txBody>
      </p:sp>
    </p:spTree>
    <p:extLst>
      <p:ext uri="{BB962C8B-B14F-4D97-AF65-F5344CB8AC3E}">
        <p14:creationId xmlns:p14="http://schemas.microsoft.com/office/powerpoint/2010/main" val="12040677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99849908-6EAE-4C51-8F6D-D62691355BCC}"/>
              </a:ext>
            </a:extLst>
          </p:cNvPr>
          <p:cNvPicPr>
            <a:picLocks noChangeAspect="1"/>
          </p:cNvPicPr>
          <p:nvPr/>
        </p:nvPicPr>
        <p:blipFill rotWithShape="1">
          <a:blip r:embed="rId2">
            <a:extLst>
              <a:ext uri="{28A0092B-C50C-407E-A947-70E740481C1C}">
                <a14:useLocalDpi xmlns:a14="http://schemas.microsoft.com/office/drawing/2010/main" val="0"/>
              </a:ext>
            </a:extLst>
          </a:blip>
          <a:srcRect l="37519" r="24111"/>
          <a:stretch/>
        </p:blipFill>
        <p:spPr>
          <a:xfrm rot="21600000">
            <a:off x="6015107" y="-1"/>
            <a:ext cx="6176895" cy="2937954"/>
          </a:xfrm>
          <a:prstGeom prst="rect">
            <a:avLst/>
          </a:prstGeom>
        </p:spPr>
      </p:pic>
      <p:pic>
        <p:nvPicPr>
          <p:cNvPr id="13" name="Picture Placeholder 12">
            <a:extLst>
              <a:ext uri="{FF2B5EF4-FFF2-40B4-BE49-F238E27FC236}">
                <a16:creationId xmlns:a16="http://schemas.microsoft.com/office/drawing/2014/main" id="{5BB368BF-0D8A-44FE-9F86-B8DB8EAAF01D}"/>
              </a:ext>
            </a:extLst>
          </p:cNvPr>
          <p:cNvPicPr>
            <a:picLocks noGrp="1" noChangeAspect="1"/>
          </p:cNvPicPr>
          <p:nvPr>
            <p:ph type="pic" idx="1"/>
          </p:nvPr>
        </p:nvPicPr>
        <p:blipFill rotWithShape="1">
          <a:blip r:embed="rId3"/>
          <a:srcRect t="30984" b="30985"/>
          <a:stretch/>
        </p:blipFill>
        <p:spPr>
          <a:xfrm>
            <a:off x="4203638" y="2937953"/>
            <a:ext cx="7988360" cy="3920047"/>
          </a:xfrm>
          <a:prstGeom prst="rect">
            <a:avLst/>
          </a:prstGeom>
        </p:spPr>
      </p:pic>
      <p:sp>
        <p:nvSpPr>
          <p:cNvPr id="18" name="Freeform: Shape 17">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0982F68-4AD7-4DC2-AA5A-B45C3F1BBAC8}"/>
              </a:ext>
            </a:extLst>
          </p:cNvPr>
          <p:cNvSpPr>
            <a:spLocks noGrp="1"/>
          </p:cNvSpPr>
          <p:nvPr>
            <p:ph type="title"/>
          </p:nvPr>
        </p:nvSpPr>
        <p:spPr>
          <a:xfrm>
            <a:off x="804672" y="365125"/>
            <a:ext cx="5266155" cy="1325563"/>
          </a:xfrm>
        </p:spPr>
        <p:txBody>
          <a:bodyPr vert="horz" lIns="91440" tIns="45720" rIns="91440" bIns="45720" rtlCol="0" anchor="ctr">
            <a:normAutofit fontScale="90000"/>
          </a:bodyPr>
          <a:lstStyle/>
          <a:p>
            <a:r>
              <a:rPr lang="en-US" sz="4400" b="1" kern="1200">
                <a:solidFill>
                  <a:schemeClr val="tx1"/>
                </a:solidFill>
                <a:latin typeface="Franklin Gothic Heavy" panose="020B0903020102020204" pitchFamily="34" charset="0"/>
              </a:rPr>
              <a:t>1930s Emigration &amp; Immigration Policy</a:t>
            </a:r>
            <a:endParaRPr lang="en-US" sz="4400" b="1" kern="1200" dirty="0">
              <a:solidFill>
                <a:schemeClr val="tx1"/>
              </a:solidFill>
              <a:latin typeface="Franklin Gothic Heavy" panose="020B0903020102020204" pitchFamily="34" charset="0"/>
            </a:endParaRPr>
          </a:p>
        </p:txBody>
      </p:sp>
      <p:sp>
        <p:nvSpPr>
          <p:cNvPr id="4" name="Text Placeholder 3">
            <a:extLst>
              <a:ext uri="{FF2B5EF4-FFF2-40B4-BE49-F238E27FC236}">
                <a16:creationId xmlns:a16="http://schemas.microsoft.com/office/drawing/2014/main" id="{F3B086D5-7344-4687-9641-F0D593EF68F2}"/>
              </a:ext>
            </a:extLst>
          </p:cNvPr>
          <p:cNvSpPr>
            <a:spLocks noGrp="1"/>
          </p:cNvSpPr>
          <p:nvPr>
            <p:ph type="body" sz="half" idx="2"/>
          </p:nvPr>
        </p:nvSpPr>
        <p:spPr>
          <a:xfrm>
            <a:off x="804672" y="2022601"/>
            <a:ext cx="3941499" cy="4154361"/>
          </a:xfrm>
        </p:spPr>
        <p:txBody>
          <a:bodyPr vert="horz" lIns="91440" tIns="45720" rIns="91440" bIns="45720" rtlCol="0">
            <a:normAutofit/>
          </a:bodyPr>
          <a:lstStyle/>
          <a:p>
            <a:pPr marL="342900" indent="-228600">
              <a:buFont typeface="Arial" panose="020B0604020202020204" pitchFamily="34" charset="0"/>
              <a:buChar char="•"/>
            </a:pPr>
            <a:r>
              <a:rPr lang="en-US" sz="2400" dirty="0"/>
              <a:t>Examine the documents that were needed to get into the United States and out of Nazi Germany. </a:t>
            </a:r>
            <a:r>
              <a:rPr lang="en-US" sz="2400" b="1" u="sng" dirty="0"/>
              <a:t>Underline three barriers</a:t>
            </a:r>
            <a:r>
              <a:rPr lang="en-US" sz="2400" dirty="0"/>
              <a:t> Jewish refugees faced when trying to escape Austria, specifically. </a:t>
            </a:r>
          </a:p>
        </p:txBody>
      </p:sp>
      <p:sp>
        <p:nvSpPr>
          <p:cNvPr id="26" name="TextBox 25">
            <a:extLst>
              <a:ext uri="{FF2B5EF4-FFF2-40B4-BE49-F238E27FC236}">
                <a16:creationId xmlns:a16="http://schemas.microsoft.com/office/drawing/2014/main" id="{0A505CBE-B240-49E6-B18C-01F8610A944A}"/>
              </a:ext>
            </a:extLst>
          </p:cNvPr>
          <p:cNvSpPr txBox="1"/>
          <p:nvPr/>
        </p:nvSpPr>
        <p:spPr>
          <a:xfrm>
            <a:off x="0" y="6142439"/>
            <a:ext cx="12192000" cy="715561"/>
          </a:xfrm>
          <a:prstGeom prst="rect">
            <a:avLst/>
          </a:prstGeom>
          <a:solidFill>
            <a:schemeClr val="bg1"/>
          </a:solidFill>
        </p:spPr>
        <p:txBody>
          <a:bodyPr wrap="square" rtlCol="0">
            <a:spAutoFit/>
          </a:bodyPr>
          <a:lstStyle/>
          <a:p>
            <a:endParaRPr lang="en-US" dirty="0"/>
          </a:p>
        </p:txBody>
      </p:sp>
      <p:pic>
        <p:nvPicPr>
          <p:cNvPr id="28" name="Picture 27" descr="Text&#10;&#10;Description automatically generated with low confidence">
            <a:extLst>
              <a:ext uri="{FF2B5EF4-FFF2-40B4-BE49-F238E27FC236}">
                <a16:creationId xmlns:a16="http://schemas.microsoft.com/office/drawing/2014/main" id="{CBE38E6E-C6F9-4D6C-A772-6873E70E97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85962" y="6161103"/>
            <a:ext cx="1630813" cy="651149"/>
          </a:xfrm>
          <a:prstGeom prst="rect">
            <a:avLst/>
          </a:prstGeom>
        </p:spPr>
      </p:pic>
    </p:spTree>
    <p:extLst>
      <p:ext uri="{BB962C8B-B14F-4D97-AF65-F5344CB8AC3E}">
        <p14:creationId xmlns:p14="http://schemas.microsoft.com/office/powerpoint/2010/main" val="2261748080"/>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Map&#10;&#10;Description automatically generated">
            <a:extLst>
              <a:ext uri="{FF2B5EF4-FFF2-40B4-BE49-F238E27FC236}">
                <a16:creationId xmlns:a16="http://schemas.microsoft.com/office/drawing/2014/main" id="{AA810F55-CE70-4D25-8A90-B9AF601286D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9552" y="369332"/>
            <a:ext cx="9132896" cy="5571067"/>
          </a:xfrm>
          <a:prstGeom prst="rect">
            <a:avLst/>
          </a:prstGeom>
        </p:spPr>
      </p:pic>
      <p:sp>
        <p:nvSpPr>
          <p:cNvPr id="6" name="TextBox 5">
            <a:extLst>
              <a:ext uri="{FF2B5EF4-FFF2-40B4-BE49-F238E27FC236}">
                <a16:creationId xmlns:a16="http://schemas.microsoft.com/office/drawing/2014/main" id="{7D3314D2-25D0-4553-AB31-1CC8132DA2FE}"/>
              </a:ext>
            </a:extLst>
          </p:cNvPr>
          <p:cNvSpPr txBox="1"/>
          <p:nvPr/>
        </p:nvSpPr>
        <p:spPr>
          <a:xfrm>
            <a:off x="1" y="0"/>
            <a:ext cx="12192000" cy="369332"/>
          </a:xfrm>
          <a:prstGeom prst="rect">
            <a:avLst/>
          </a:prstGeom>
          <a:noFill/>
        </p:spPr>
        <p:txBody>
          <a:bodyPr wrap="square" rtlCol="0">
            <a:spAutoFit/>
          </a:bodyPr>
          <a:lstStyle/>
          <a:p>
            <a:pPr algn="ctr"/>
            <a:r>
              <a:rPr lang="en-US" dirty="0">
                <a:latin typeface="Franklin Gothic Heavy" panose="020B0903020102020204" pitchFamily="34" charset="0"/>
              </a:rPr>
              <a:t>Austrian Emigration Diagram 1941 </a:t>
            </a:r>
          </a:p>
        </p:txBody>
      </p:sp>
      <p:sp>
        <p:nvSpPr>
          <p:cNvPr id="4" name="TextBox 3">
            <a:extLst>
              <a:ext uri="{FF2B5EF4-FFF2-40B4-BE49-F238E27FC236}">
                <a16:creationId xmlns:a16="http://schemas.microsoft.com/office/drawing/2014/main" id="{5512C3F2-4D41-44FF-AF52-893167CF7636}"/>
              </a:ext>
            </a:extLst>
          </p:cNvPr>
          <p:cNvSpPr txBox="1"/>
          <p:nvPr/>
        </p:nvSpPr>
        <p:spPr>
          <a:xfrm>
            <a:off x="0" y="6142439"/>
            <a:ext cx="12192000" cy="715561"/>
          </a:xfrm>
          <a:prstGeom prst="rect">
            <a:avLst/>
          </a:prstGeom>
          <a:solidFill>
            <a:schemeClr val="tx1"/>
          </a:solidFill>
        </p:spPr>
        <p:txBody>
          <a:bodyPr wrap="square" rtlCol="0">
            <a:spAutoFit/>
          </a:bodyPr>
          <a:lstStyle/>
          <a:p>
            <a:endParaRPr lang="en-US" dirty="0"/>
          </a:p>
        </p:txBody>
      </p:sp>
      <p:pic>
        <p:nvPicPr>
          <p:cNvPr id="7" name="Picture 6" descr="Text&#10;&#10;Description automatically generated with low confidence">
            <a:extLst>
              <a:ext uri="{FF2B5EF4-FFF2-40B4-BE49-F238E27FC236}">
                <a16:creationId xmlns:a16="http://schemas.microsoft.com/office/drawing/2014/main" id="{698C6276-D8C0-4428-B7E9-BCB396C421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85962" y="6161103"/>
            <a:ext cx="1630813" cy="651149"/>
          </a:xfrm>
          <a:prstGeom prst="rect">
            <a:avLst/>
          </a:prstGeom>
        </p:spPr>
      </p:pic>
      <p:sp>
        <p:nvSpPr>
          <p:cNvPr id="8" name="TextBox 7">
            <a:extLst>
              <a:ext uri="{FF2B5EF4-FFF2-40B4-BE49-F238E27FC236}">
                <a16:creationId xmlns:a16="http://schemas.microsoft.com/office/drawing/2014/main" id="{A2CCAE2F-B2CA-4182-8DB2-46F939FC022A}"/>
              </a:ext>
            </a:extLst>
          </p:cNvPr>
          <p:cNvSpPr txBox="1"/>
          <p:nvPr/>
        </p:nvSpPr>
        <p:spPr>
          <a:xfrm>
            <a:off x="7568331" y="5917663"/>
            <a:ext cx="3094117" cy="215444"/>
          </a:xfrm>
          <a:prstGeom prst="rect">
            <a:avLst/>
          </a:prstGeom>
          <a:noFill/>
        </p:spPr>
        <p:txBody>
          <a:bodyPr wrap="none" rtlCol="0">
            <a:spAutoFit/>
          </a:bodyPr>
          <a:lstStyle/>
          <a:p>
            <a:r>
              <a:rPr lang="en-US" sz="800" dirty="0"/>
              <a:t>Emigration Diagram, </a:t>
            </a:r>
            <a:r>
              <a:rPr lang="en-US" sz="800" dirty="0">
                <a:hlinkClick r:id="rId5"/>
              </a:rPr>
              <a:t>The Archives of the Jewish Community of Vienna</a:t>
            </a:r>
            <a:endParaRPr lang="en-US" sz="800" dirty="0"/>
          </a:p>
        </p:txBody>
      </p:sp>
    </p:spTree>
    <p:extLst>
      <p:ext uri="{BB962C8B-B14F-4D97-AF65-F5344CB8AC3E}">
        <p14:creationId xmlns:p14="http://schemas.microsoft.com/office/powerpoint/2010/main" val="42447075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Content Placeholder 11" descr="A person in a suit and tie&#10;&#10;Description automatically generated with low confidence">
            <a:extLst>
              <a:ext uri="{FF2B5EF4-FFF2-40B4-BE49-F238E27FC236}">
                <a16:creationId xmlns:a16="http://schemas.microsoft.com/office/drawing/2014/main" id="{15AEF71F-AE69-42F2-B8F9-9AE2AE918AFD}"/>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592" r="-2" b="31884"/>
          <a:stretch/>
        </p:blipFill>
        <p:spPr>
          <a:xfrm>
            <a:off x="4117521" y="10"/>
            <a:ext cx="8074479" cy="6857990"/>
          </a:xfrm>
          <a:prstGeom prst="rect">
            <a:avLst/>
          </a:prstGeom>
        </p:spPr>
      </p:pic>
      <p:sp>
        <p:nvSpPr>
          <p:cNvPr id="40" name="Freeform: Shape 39">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2" name="Freeform: Shape 41">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le 3">
            <a:extLst>
              <a:ext uri="{FF2B5EF4-FFF2-40B4-BE49-F238E27FC236}">
                <a16:creationId xmlns:a16="http://schemas.microsoft.com/office/drawing/2014/main" id="{6A446566-D964-44FC-AE31-C63547AA24C2}"/>
              </a:ext>
            </a:extLst>
          </p:cNvPr>
          <p:cNvSpPr>
            <a:spLocks noGrp="1"/>
          </p:cNvSpPr>
          <p:nvPr>
            <p:ph type="title"/>
          </p:nvPr>
        </p:nvSpPr>
        <p:spPr>
          <a:xfrm>
            <a:off x="424890" y="134306"/>
            <a:ext cx="5266155" cy="1325563"/>
          </a:xfrm>
        </p:spPr>
        <p:txBody>
          <a:bodyPr vert="horz" lIns="91440" tIns="45720" rIns="91440" bIns="45720" rtlCol="0" anchor="ctr">
            <a:normAutofit/>
          </a:bodyPr>
          <a:lstStyle/>
          <a:p>
            <a:r>
              <a:rPr lang="en-US" dirty="0">
                <a:latin typeface="Franklin Gothic Heavy" panose="020B0903020102020204" pitchFamily="34" charset="0"/>
              </a:rPr>
              <a:t>Dr. Josef </a:t>
            </a:r>
            <a:r>
              <a:rPr lang="en-US" dirty="0" err="1">
                <a:latin typeface="Franklin Gothic Heavy" panose="020B0903020102020204" pitchFamily="34" charset="0"/>
              </a:rPr>
              <a:t>Warkany</a:t>
            </a:r>
            <a:endParaRPr lang="en-US" dirty="0">
              <a:latin typeface="Franklin Gothic Heavy" panose="020B0903020102020204" pitchFamily="34" charset="0"/>
            </a:endParaRPr>
          </a:p>
        </p:txBody>
      </p:sp>
      <p:sp>
        <p:nvSpPr>
          <p:cNvPr id="10" name="TextBox 9">
            <a:extLst>
              <a:ext uri="{FF2B5EF4-FFF2-40B4-BE49-F238E27FC236}">
                <a16:creationId xmlns:a16="http://schemas.microsoft.com/office/drawing/2014/main" id="{CA2B4C57-465B-420E-B881-E66D8627C446}"/>
              </a:ext>
            </a:extLst>
          </p:cNvPr>
          <p:cNvSpPr txBox="1"/>
          <p:nvPr/>
        </p:nvSpPr>
        <p:spPr>
          <a:xfrm>
            <a:off x="0" y="6142439"/>
            <a:ext cx="12192000" cy="715561"/>
          </a:xfrm>
          <a:prstGeom prst="rect">
            <a:avLst/>
          </a:prstGeom>
          <a:solidFill>
            <a:schemeClr val="bg1"/>
          </a:solidFill>
        </p:spPr>
        <p:txBody>
          <a:bodyPr wrap="square" rtlCol="0">
            <a:spAutoFit/>
          </a:bodyPr>
          <a:lstStyle/>
          <a:p>
            <a:endParaRPr lang="en-US" dirty="0"/>
          </a:p>
        </p:txBody>
      </p:sp>
      <p:pic>
        <p:nvPicPr>
          <p:cNvPr id="11" name="Picture 10" descr="Text&#10;&#10;Description automatically generated with low confidence">
            <a:extLst>
              <a:ext uri="{FF2B5EF4-FFF2-40B4-BE49-F238E27FC236}">
                <a16:creationId xmlns:a16="http://schemas.microsoft.com/office/drawing/2014/main" id="{B30D3F7A-112B-4A3E-B588-3B001D461E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5962" y="6161103"/>
            <a:ext cx="1630813" cy="651149"/>
          </a:xfrm>
          <a:prstGeom prst="rect">
            <a:avLst/>
          </a:prstGeom>
        </p:spPr>
      </p:pic>
      <p:sp>
        <p:nvSpPr>
          <p:cNvPr id="13" name="TextBox 12">
            <a:extLst>
              <a:ext uri="{FF2B5EF4-FFF2-40B4-BE49-F238E27FC236}">
                <a16:creationId xmlns:a16="http://schemas.microsoft.com/office/drawing/2014/main" id="{AD192678-8F4F-452C-B6AB-5CA36328D2A3}"/>
              </a:ext>
            </a:extLst>
          </p:cNvPr>
          <p:cNvSpPr txBox="1"/>
          <p:nvPr/>
        </p:nvSpPr>
        <p:spPr>
          <a:xfrm>
            <a:off x="133885" y="1170186"/>
            <a:ext cx="5848166" cy="4708981"/>
          </a:xfrm>
          <a:prstGeom prst="rect">
            <a:avLst/>
          </a:prstGeom>
          <a:noFill/>
        </p:spPr>
        <p:txBody>
          <a:bodyPr wrap="square">
            <a:spAutoFit/>
          </a:bodyPr>
          <a:lstStyle/>
          <a:p>
            <a:pPr marL="342900" indent="-342900">
              <a:buFont typeface="Arial" panose="020B0604020202020204" pitchFamily="34" charset="0"/>
              <a:buChar char="•"/>
            </a:pPr>
            <a:r>
              <a:rPr lang="en-US" sz="2000" dirty="0"/>
              <a:t>Josef </a:t>
            </a:r>
            <a:r>
              <a:rPr lang="en-US" sz="2000" dirty="0" err="1"/>
              <a:t>Warkany</a:t>
            </a:r>
            <a:r>
              <a:rPr lang="en-US" sz="2000" dirty="0"/>
              <a:t>, M.D., was born into a middle-class Jewish family in Vienna, Austria in 1902. He completed medical school there in 1925 with dual interests in pediatric clinical practice and medical research.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Due to limited opportunities in post WWI Europe, Dr. </a:t>
            </a:r>
            <a:r>
              <a:rPr lang="en-US" sz="2000" dirty="0" err="1"/>
              <a:t>Warkany</a:t>
            </a:r>
            <a:r>
              <a:rPr lang="en-US" sz="2000" dirty="0"/>
              <a:t> emigrated to the United States in 1932. Following the Anschluss in 1938, Dr. </a:t>
            </a:r>
            <a:r>
              <a:rPr lang="en-US" sz="2000" dirty="0" err="1"/>
              <a:t>Warkany</a:t>
            </a:r>
            <a:r>
              <a:rPr lang="en-US" sz="2000" dirty="0"/>
              <a:t> received dozens of desperate requests from family members, friends, colleagues, and even strangers.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He was successful in securing affidavits and guaranteeing financial support for his mother and sister to join him in the U.S.</a:t>
            </a:r>
          </a:p>
        </p:txBody>
      </p:sp>
    </p:spTree>
    <p:extLst>
      <p:ext uri="{BB962C8B-B14F-4D97-AF65-F5344CB8AC3E}">
        <p14:creationId xmlns:p14="http://schemas.microsoft.com/office/powerpoint/2010/main" val="2995357004"/>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a:extLst>
              <a:ext uri="{FF2B5EF4-FFF2-40B4-BE49-F238E27FC236}">
                <a16:creationId xmlns:a16="http://schemas.microsoft.com/office/drawing/2014/main" id="{91566330-4AD0-4B5F-AA09-8332EDC9D934}"/>
              </a:ext>
            </a:extLst>
          </p:cNvPr>
          <p:cNvPicPr>
            <a:picLocks noGrp="1" noChangeAspect="1"/>
          </p:cNvPicPr>
          <p:nvPr>
            <p:ph sz="half" idx="2"/>
          </p:nvPr>
        </p:nvPicPr>
        <p:blipFill rotWithShape="1">
          <a:blip r:embed="rId2"/>
          <a:srcRect t="2504"/>
          <a:stretch/>
        </p:blipFill>
        <p:spPr>
          <a:xfrm>
            <a:off x="2519309" y="9342"/>
            <a:ext cx="9669642" cy="6857990"/>
          </a:xfrm>
          <a:prstGeom prst="rect">
            <a:avLst/>
          </a:prstGeom>
        </p:spPr>
      </p:pic>
      <p:sp>
        <p:nvSpPr>
          <p:cNvPr id="16" name="Rectangle 1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D3C0F415-FD1B-4E59-BA33-CDD58A4CA493}"/>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sz="4000" dirty="0">
                <a:latin typeface="Franklin Gothic Heavy" panose="020B0903020102020204" pitchFamily="34" charset="0"/>
              </a:rPr>
              <a:t>Why didn’t the Jews just leave? </a:t>
            </a:r>
          </a:p>
        </p:txBody>
      </p:sp>
      <p:sp>
        <p:nvSpPr>
          <p:cNvPr id="5" name="Content Placeholder 4">
            <a:extLst>
              <a:ext uri="{FF2B5EF4-FFF2-40B4-BE49-F238E27FC236}">
                <a16:creationId xmlns:a16="http://schemas.microsoft.com/office/drawing/2014/main" id="{45733A0E-BE31-41E8-937B-6C9F346B7D6D}"/>
              </a:ext>
            </a:extLst>
          </p:cNvPr>
          <p:cNvSpPr>
            <a:spLocks noGrp="1"/>
          </p:cNvSpPr>
          <p:nvPr>
            <p:ph sz="half" idx="1"/>
          </p:nvPr>
        </p:nvSpPr>
        <p:spPr>
          <a:xfrm>
            <a:off x="609737" y="2418341"/>
            <a:ext cx="3822189" cy="3742762"/>
          </a:xfrm>
        </p:spPr>
        <p:txBody>
          <a:bodyPr vert="horz" lIns="91440" tIns="45720" rIns="91440" bIns="45720" rtlCol="0">
            <a:normAutofit/>
          </a:bodyPr>
          <a:lstStyle/>
          <a:p>
            <a:pPr marL="0" indent="0">
              <a:buNone/>
            </a:pPr>
            <a:r>
              <a:rPr lang="en-US" sz="2000" dirty="0"/>
              <a:t>To answer today’s central historical question, we are going to look at three letters from the </a:t>
            </a:r>
            <a:r>
              <a:rPr lang="en-US" sz="2000" dirty="0" err="1"/>
              <a:t>Tuttmann</a:t>
            </a:r>
            <a:r>
              <a:rPr lang="en-US" sz="2000" dirty="0"/>
              <a:t> family to Dr. </a:t>
            </a:r>
            <a:r>
              <a:rPr lang="en-US" sz="2000" dirty="0" err="1"/>
              <a:t>Warkany</a:t>
            </a:r>
            <a:r>
              <a:rPr lang="en-US" sz="2000" dirty="0"/>
              <a:t> as well as a letter Dr. </a:t>
            </a:r>
            <a:r>
              <a:rPr lang="en-US" sz="2000" dirty="0" err="1"/>
              <a:t>Warkany</a:t>
            </a:r>
            <a:r>
              <a:rPr lang="en-US" sz="2000" dirty="0"/>
              <a:t> sent to British Prime Minister Neville Chamberlain. </a:t>
            </a:r>
          </a:p>
          <a:p>
            <a:endParaRPr lang="en-US" sz="2000" dirty="0"/>
          </a:p>
        </p:txBody>
      </p:sp>
      <p:sp>
        <p:nvSpPr>
          <p:cNvPr id="8" name="TextBox 7">
            <a:extLst>
              <a:ext uri="{FF2B5EF4-FFF2-40B4-BE49-F238E27FC236}">
                <a16:creationId xmlns:a16="http://schemas.microsoft.com/office/drawing/2014/main" id="{EFAEC905-0278-48AD-ADB6-50F6E06E105D}"/>
              </a:ext>
            </a:extLst>
          </p:cNvPr>
          <p:cNvSpPr txBox="1"/>
          <p:nvPr/>
        </p:nvSpPr>
        <p:spPr>
          <a:xfrm>
            <a:off x="1" y="6161103"/>
            <a:ext cx="12192000" cy="715561"/>
          </a:xfrm>
          <a:prstGeom prst="rect">
            <a:avLst/>
          </a:prstGeom>
          <a:solidFill>
            <a:schemeClr val="tx1"/>
          </a:solidFill>
        </p:spPr>
        <p:txBody>
          <a:bodyPr wrap="square" rtlCol="0">
            <a:spAutoFit/>
          </a:bodyPr>
          <a:lstStyle/>
          <a:p>
            <a:endParaRPr lang="en-US" dirty="0"/>
          </a:p>
        </p:txBody>
      </p:sp>
      <p:pic>
        <p:nvPicPr>
          <p:cNvPr id="9" name="Picture 8" descr="Text&#10;&#10;Description automatically generated with low confidence">
            <a:extLst>
              <a:ext uri="{FF2B5EF4-FFF2-40B4-BE49-F238E27FC236}">
                <a16:creationId xmlns:a16="http://schemas.microsoft.com/office/drawing/2014/main" id="{F31F31AD-3864-4B37-BED7-337F05BC79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5962" y="6161103"/>
            <a:ext cx="1630813" cy="651149"/>
          </a:xfrm>
          <a:prstGeom prst="rect">
            <a:avLst/>
          </a:prstGeom>
        </p:spPr>
      </p:pic>
      <p:sp>
        <p:nvSpPr>
          <p:cNvPr id="13" name="TextBox 12">
            <a:extLst>
              <a:ext uri="{FF2B5EF4-FFF2-40B4-BE49-F238E27FC236}">
                <a16:creationId xmlns:a16="http://schemas.microsoft.com/office/drawing/2014/main" id="{D8453D9D-8881-4D5F-A214-2B9C97780EF5}"/>
              </a:ext>
            </a:extLst>
          </p:cNvPr>
          <p:cNvSpPr txBox="1"/>
          <p:nvPr/>
        </p:nvSpPr>
        <p:spPr>
          <a:xfrm>
            <a:off x="121993" y="5742329"/>
            <a:ext cx="5394425" cy="400110"/>
          </a:xfrm>
          <a:prstGeom prst="rect">
            <a:avLst/>
          </a:prstGeom>
          <a:noFill/>
        </p:spPr>
        <p:txBody>
          <a:bodyPr wrap="none" rtlCol="0">
            <a:spAutoFit/>
          </a:bodyPr>
          <a:lstStyle/>
          <a:p>
            <a:r>
              <a:rPr lang="en-US" sz="1000" dirty="0"/>
              <a:t>British Prime Minister Neville Chamberlain holding up the Munich Agreement  September 30, 1938. </a:t>
            </a:r>
          </a:p>
          <a:p>
            <a:r>
              <a:rPr lang="en-US" sz="1000" dirty="0"/>
              <a:t>Chamberlain believed it would bring “Peace in our Time.” </a:t>
            </a:r>
          </a:p>
        </p:txBody>
      </p:sp>
    </p:spTree>
    <p:extLst>
      <p:ext uri="{BB962C8B-B14F-4D97-AF65-F5344CB8AC3E}">
        <p14:creationId xmlns:p14="http://schemas.microsoft.com/office/powerpoint/2010/main" val="36675247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DE6A193-4755-479A-BC6F-A7EBCA73B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98E95CC-7C7B-42CE-8DEB-46AC087ED693}"/>
              </a:ext>
            </a:extLst>
          </p:cNvPr>
          <p:cNvPicPr>
            <a:picLocks noChangeAspect="1"/>
          </p:cNvPicPr>
          <p:nvPr/>
        </p:nvPicPr>
        <p:blipFill>
          <a:blip r:embed="rId2"/>
          <a:stretch>
            <a:fillRect/>
          </a:stretch>
        </p:blipFill>
        <p:spPr>
          <a:xfrm>
            <a:off x="5848350" y="1178763"/>
            <a:ext cx="5890683" cy="4653640"/>
          </a:xfrm>
          <a:prstGeom prst="rect">
            <a:avLst/>
          </a:prstGeom>
        </p:spPr>
      </p:pic>
      <p:sp>
        <p:nvSpPr>
          <p:cNvPr id="23" name="Freeform: Shape 22">
            <a:extLst>
              <a:ext uri="{FF2B5EF4-FFF2-40B4-BE49-F238E27FC236}">
                <a16:creationId xmlns:a16="http://schemas.microsoft.com/office/drawing/2014/main" id="{5A55B759-31A7-423C-9BC2-A8BC09FE9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6754318" cy="6858478"/>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F78796AF-79A0-47AC-BEFD-BFFC00F968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478"/>
            <a:ext cx="5953780" cy="6858478"/>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B8E4EF7-CC8E-4DC0-BCE5-1DFE3F88CFB0}"/>
              </a:ext>
            </a:extLst>
          </p:cNvPr>
          <p:cNvSpPr>
            <a:spLocks noGrp="1"/>
          </p:cNvSpPr>
          <p:nvPr>
            <p:ph type="ctrTitle"/>
          </p:nvPr>
        </p:nvSpPr>
        <p:spPr>
          <a:xfrm>
            <a:off x="804672" y="338328"/>
            <a:ext cx="3877056" cy="2249424"/>
          </a:xfrm>
        </p:spPr>
        <p:txBody>
          <a:bodyPr anchor="b">
            <a:normAutofit/>
          </a:bodyPr>
          <a:lstStyle/>
          <a:p>
            <a:pPr algn="l"/>
            <a:r>
              <a:rPr lang="en-US" sz="5400" dirty="0">
                <a:latin typeface="Franklin Gothic Heavy" panose="020B0903020102020204" pitchFamily="34" charset="0"/>
              </a:rPr>
              <a:t>Document Inquiry</a:t>
            </a:r>
          </a:p>
        </p:txBody>
      </p:sp>
      <p:sp>
        <p:nvSpPr>
          <p:cNvPr id="3" name="Subtitle 2">
            <a:extLst>
              <a:ext uri="{FF2B5EF4-FFF2-40B4-BE49-F238E27FC236}">
                <a16:creationId xmlns:a16="http://schemas.microsoft.com/office/drawing/2014/main" id="{651B0EA7-F101-4F6A-8D77-52A31BE23BDA}"/>
              </a:ext>
            </a:extLst>
          </p:cNvPr>
          <p:cNvSpPr>
            <a:spLocks noGrp="1"/>
          </p:cNvSpPr>
          <p:nvPr>
            <p:ph type="subTitle" idx="1"/>
          </p:nvPr>
        </p:nvSpPr>
        <p:spPr>
          <a:xfrm>
            <a:off x="804672" y="2756340"/>
            <a:ext cx="3234668" cy="1838210"/>
          </a:xfrm>
        </p:spPr>
        <p:txBody>
          <a:bodyPr anchor="t">
            <a:noAutofit/>
          </a:bodyPr>
          <a:lstStyle/>
          <a:p>
            <a:pPr algn="l"/>
            <a:r>
              <a:rPr lang="en-US" sz="2000" dirty="0"/>
              <a:t>As you read each document, answer the corresponding guiding questions. We will debrief as a class after each document. Finally, we will discuss the summary question.</a:t>
            </a:r>
          </a:p>
        </p:txBody>
      </p:sp>
      <p:sp>
        <p:nvSpPr>
          <p:cNvPr id="7" name="TextBox 6">
            <a:extLst>
              <a:ext uri="{FF2B5EF4-FFF2-40B4-BE49-F238E27FC236}">
                <a16:creationId xmlns:a16="http://schemas.microsoft.com/office/drawing/2014/main" id="{3F18FD70-EECF-4146-9303-8493707B94BC}"/>
              </a:ext>
            </a:extLst>
          </p:cNvPr>
          <p:cNvSpPr txBox="1"/>
          <p:nvPr/>
        </p:nvSpPr>
        <p:spPr>
          <a:xfrm>
            <a:off x="1" y="6161103"/>
            <a:ext cx="12192000" cy="715561"/>
          </a:xfrm>
          <a:prstGeom prst="rect">
            <a:avLst/>
          </a:prstGeom>
          <a:solidFill>
            <a:schemeClr val="tx1"/>
          </a:solidFill>
        </p:spPr>
        <p:txBody>
          <a:bodyPr wrap="square" rtlCol="0">
            <a:spAutoFit/>
          </a:bodyPr>
          <a:lstStyle/>
          <a:p>
            <a:endParaRPr lang="en-US" dirty="0"/>
          </a:p>
        </p:txBody>
      </p:sp>
      <p:sp>
        <p:nvSpPr>
          <p:cNvPr id="11" name="TextBox 10">
            <a:extLst>
              <a:ext uri="{FF2B5EF4-FFF2-40B4-BE49-F238E27FC236}">
                <a16:creationId xmlns:a16="http://schemas.microsoft.com/office/drawing/2014/main" id="{B8393360-2320-4B11-9173-9E3704B26CA1}"/>
              </a:ext>
            </a:extLst>
          </p:cNvPr>
          <p:cNvSpPr txBox="1"/>
          <p:nvPr/>
        </p:nvSpPr>
        <p:spPr>
          <a:xfrm>
            <a:off x="0" y="6142439"/>
            <a:ext cx="12192000" cy="715561"/>
          </a:xfrm>
          <a:prstGeom prst="rect">
            <a:avLst/>
          </a:prstGeom>
          <a:solidFill>
            <a:schemeClr val="bg1"/>
          </a:solidFill>
        </p:spPr>
        <p:txBody>
          <a:bodyPr wrap="square" rtlCol="0">
            <a:spAutoFit/>
          </a:bodyPr>
          <a:lstStyle/>
          <a:p>
            <a:endParaRPr lang="en-US" dirty="0"/>
          </a:p>
        </p:txBody>
      </p:sp>
      <p:pic>
        <p:nvPicPr>
          <p:cNvPr id="12" name="Picture 11" descr="Text&#10;&#10;Description automatically generated with low confidence">
            <a:extLst>
              <a:ext uri="{FF2B5EF4-FFF2-40B4-BE49-F238E27FC236}">
                <a16:creationId xmlns:a16="http://schemas.microsoft.com/office/drawing/2014/main" id="{023285A0-5A20-465F-977B-2405B76337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5962" y="6161103"/>
            <a:ext cx="1630813" cy="651149"/>
          </a:xfrm>
          <a:prstGeom prst="rect">
            <a:avLst/>
          </a:prstGeom>
        </p:spPr>
      </p:pic>
    </p:spTree>
    <p:extLst>
      <p:ext uri="{BB962C8B-B14F-4D97-AF65-F5344CB8AC3E}">
        <p14:creationId xmlns:p14="http://schemas.microsoft.com/office/powerpoint/2010/main" val="357156106"/>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4D3D850-2041-4B7C-AED9-54DA385B1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Table&#10;&#10;Description automatically generated">
            <a:extLst>
              <a:ext uri="{FF2B5EF4-FFF2-40B4-BE49-F238E27FC236}">
                <a16:creationId xmlns:a16="http://schemas.microsoft.com/office/drawing/2014/main" id="{EF6217A6-FEC7-483A-898E-14EA52C8CBC5}"/>
              </a:ext>
            </a:extLst>
          </p:cNvPr>
          <p:cNvPicPr>
            <a:picLocks noChangeAspect="1"/>
          </p:cNvPicPr>
          <p:nvPr/>
        </p:nvPicPr>
        <p:blipFill rotWithShape="1">
          <a:blip r:embed="rId2"/>
          <a:srcRect t="8330" r="-2" b="9824"/>
          <a:stretch/>
        </p:blipFill>
        <p:spPr>
          <a:xfrm>
            <a:off x="20" y="10"/>
            <a:ext cx="6095980" cy="6857990"/>
          </a:xfrm>
          <a:prstGeom prst="rect">
            <a:avLst/>
          </a:prstGeom>
        </p:spPr>
      </p:pic>
      <p:pic>
        <p:nvPicPr>
          <p:cNvPr id="13" name="Picture 12" descr="Text&#10;&#10;Description automatically generated">
            <a:extLst>
              <a:ext uri="{FF2B5EF4-FFF2-40B4-BE49-F238E27FC236}">
                <a16:creationId xmlns:a16="http://schemas.microsoft.com/office/drawing/2014/main" id="{95EB8669-CD59-4AA8-8240-DA7B88204FBB}"/>
              </a:ext>
            </a:extLst>
          </p:cNvPr>
          <p:cNvPicPr>
            <a:picLocks noChangeAspect="1"/>
          </p:cNvPicPr>
          <p:nvPr/>
        </p:nvPicPr>
        <p:blipFill rotWithShape="1">
          <a:blip r:embed="rId3">
            <a:extLst>
              <a:ext uri="{28A0092B-C50C-407E-A947-70E740481C1C}">
                <a14:useLocalDpi xmlns:a14="http://schemas.microsoft.com/office/drawing/2010/main" val="0"/>
              </a:ext>
            </a:extLst>
          </a:blip>
          <a:srcRect l="24172" r="15162" b="1"/>
          <a:stretch/>
        </p:blipFill>
        <p:spPr>
          <a:xfrm>
            <a:off x="6096000" y="10"/>
            <a:ext cx="6096000" cy="6857990"/>
          </a:xfrm>
          <a:prstGeom prst="rect">
            <a:avLst/>
          </a:prstGeom>
        </p:spPr>
      </p:pic>
      <p:sp>
        <p:nvSpPr>
          <p:cNvPr id="21" name="Rectangle 20">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ame 22">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6B602447-99FD-4FF4-BC0E-FBC61282A5D3}"/>
              </a:ext>
            </a:extLst>
          </p:cNvPr>
          <p:cNvSpPr>
            <a:spLocks noGrp="1"/>
          </p:cNvSpPr>
          <p:nvPr>
            <p:ph type="ctrTitle"/>
          </p:nvPr>
        </p:nvSpPr>
        <p:spPr>
          <a:xfrm>
            <a:off x="4286858" y="2761554"/>
            <a:ext cx="3618284" cy="1345720"/>
          </a:xfrm>
          <a:noFill/>
        </p:spPr>
        <p:txBody>
          <a:bodyPr anchor="ctr">
            <a:normAutofit/>
          </a:bodyPr>
          <a:lstStyle/>
          <a:p>
            <a:r>
              <a:rPr lang="en-US" sz="2800" dirty="0">
                <a:solidFill>
                  <a:srgbClr val="080808"/>
                </a:solidFill>
                <a:latin typeface="Franklin Gothic Heavy" panose="020B0903020102020204" pitchFamily="34" charset="0"/>
              </a:rPr>
              <a:t>What happened to the </a:t>
            </a:r>
            <a:r>
              <a:rPr lang="en-US" sz="2800" dirty="0" err="1">
                <a:solidFill>
                  <a:srgbClr val="080808"/>
                </a:solidFill>
                <a:latin typeface="Franklin Gothic Heavy" panose="020B0903020102020204" pitchFamily="34" charset="0"/>
              </a:rPr>
              <a:t>Tuttmann</a:t>
            </a:r>
            <a:r>
              <a:rPr lang="en-US" sz="2800" dirty="0">
                <a:solidFill>
                  <a:srgbClr val="080808"/>
                </a:solidFill>
                <a:latin typeface="Franklin Gothic Heavy" panose="020B0903020102020204" pitchFamily="34" charset="0"/>
              </a:rPr>
              <a:t> family?</a:t>
            </a:r>
          </a:p>
        </p:txBody>
      </p:sp>
      <p:sp>
        <p:nvSpPr>
          <p:cNvPr id="15" name="Oval 14">
            <a:extLst>
              <a:ext uri="{FF2B5EF4-FFF2-40B4-BE49-F238E27FC236}">
                <a16:creationId xmlns:a16="http://schemas.microsoft.com/office/drawing/2014/main" id="{6A4BFAB4-2A37-4A2E-89E3-1BE6B867BA69}"/>
              </a:ext>
            </a:extLst>
          </p:cNvPr>
          <p:cNvSpPr/>
          <p:nvPr/>
        </p:nvSpPr>
        <p:spPr>
          <a:xfrm>
            <a:off x="230908" y="1394691"/>
            <a:ext cx="5557495" cy="74814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30DD27E-62FC-4122-8B06-E14BAA1EBABA}"/>
              </a:ext>
            </a:extLst>
          </p:cNvPr>
          <p:cNvSpPr txBox="1"/>
          <p:nvPr/>
        </p:nvSpPr>
        <p:spPr>
          <a:xfrm>
            <a:off x="1" y="6161103"/>
            <a:ext cx="12192000" cy="715561"/>
          </a:xfrm>
          <a:prstGeom prst="rect">
            <a:avLst/>
          </a:prstGeom>
          <a:solidFill>
            <a:schemeClr val="tx1"/>
          </a:solidFill>
        </p:spPr>
        <p:txBody>
          <a:bodyPr wrap="square" rtlCol="0">
            <a:spAutoFit/>
          </a:bodyPr>
          <a:lstStyle/>
          <a:p>
            <a:endParaRPr lang="en-US" dirty="0"/>
          </a:p>
        </p:txBody>
      </p:sp>
      <p:pic>
        <p:nvPicPr>
          <p:cNvPr id="10" name="Picture 9" descr="Text&#10;&#10;Description automatically generated with low confidence">
            <a:extLst>
              <a:ext uri="{FF2B5EF4-FFF2-40B4-BE49-F238E27FC236}">
                <a16:creationId xmlns:a16="http://schemas.microsoft.com/office/drawing/2014/main" id="{A4D96060-3173-4A01-A304-1E00F77A86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85962" y="6161103"/>
            <a:ext cx="1630813" cy="651149"/>
          </a:xfrm>
          <a:prstGeom prst="rect">
            <a:avLst/>
          </a:prstGeom>
        </p:spPr>
      </p:pic>
    </p:spTree>
    <p:extLst>
      <p:ext uri="{BB962C8B-B14F-4D97-AF65-F5344CB8AC3E}">
        <p14:creationId xmlns:p14="http://schemas.microsoft.com/office/powerpoint/2010/main" val="1715257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1073</TotalTime>
  <Words>965</Words>
  <Application>Microsoft Office PowerPoint</Application>
  <PresentationFormat>Widescreen</PresentationFormat>
  <Paragraphs>55</Paragraphs>
  <Slides>14</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Calibri Light</vt:lpstr>
      <vt:lpstr>Franklin Gothic Heavy</vt:lpstr>
      <vt:lpstr>Slack-Lato</vt:lpstr>
      <vt:lpstr>Office Theme</vt:lpstr>
      <vt:lpstr>Why didn’t the Jews just leave?</vt:lpstr>
      <vt:lpstr>Building Context: Historical Timeline</vt:lpstr>
      <vt:lpstr>PowerPoint Presentation</vt:lpstr>
      <vt:lpstr>1930s Emigration &amp; Immigration Policy</vt:lpstr>
      <vt:lpstr>PowerPoint Presentation</vt:lpstr>
      <vt:lpstr>Dr. Josef Warkany</vt:lpstr>
      <vt:lpstr>Why didn’t the Jews just leave? </vt:lpstr>
      <vt:lpstr>Document Inquiry</vt:lpstr>
      <vt:lpstr>What happened to the Tuttmann family?</vt:lpstr>
      <vt:lpstr>Deportation from Vienna</vt:lpstr>
      <vt:lpstr>Theresienstadt (Terezin)</vt:lpstr>
      <vt:lpstr>Deportation to Auschwitz</vt:lpstr>
      <vt:lpstr>Auschwitz </vt:lpstr>
      <vt:lpstr>How do we Know what Happened?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Why didn’t Jews just leave?</dc:title>
  <dc:creator>Lauren Karas</dc:creator>
  <cp:lastModifiedBy>Lauren Karas</cp:lastModifiedBy>
  <cp:revision>23</cp:revision>
  <dcterms:created xsi:type="dcterms:W3CDTF">2021-09-24T14:53:57Z</dcterms:created>
  <dcterms:modified xsi:type="dcterms:W3CDTF">2021-10-29T13:31:25Z</dcterms:modified>
</cp:coreProperties>
</file>