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6858000" cx="12192000"/>
  <p:notesSz cx="6858000" cy="9144000"/>
  <p:embeddedFontLst>
    <p:embeddedFont>
      <p:font typeface="Libre Franklin Black"/>
      <p:bold r:id="rId22"/>
      <p:boldItalic r:id="rId23"/>
    </p:embeddedFont>
    <p:embeddedFont>
      <p:font typeface="Helvetica Neue"/>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8" roundtripDataSignature="AMtx7mgYZ/HyQlffamAQgby7UeFwT/iqR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LibreFranklinBlack-bold.fntdata"/><Relationship Id="rId21" Type="http://schemas.openxmlformats.org/officeDocument/2006/relationships/slide" Target="slides/slide16.xml"/><Relationship Id="rId24" Type="http://schemas.openxmlformats.org/officeDocument/2006/relationships/font" Target="fonts/HelveticaNeue-regular.fntdata"/><Relationship Id="rId23" Type="http://schemas.openxmlformats.org/officeDocument/2006/relationships/font" Target="fonts/LibreFranklinBlack-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HelveticaNeue-italic.fntdata"/><Relationship Id="rId25" Type="http://schemas.openxmlformats.org/officeDocument/2006/relationships/font" Target="fonts/HelveticaNeue-bold.fntdata"/><Relationship Id="rId28" Type="http://customschemas.google.com/relationships/presentationmetadata" Target="metadata"/><Relationship Id="rId27" Type="http://schemas.openxmlformats.org/officeDocument/2006/relationships/font" Target="fonts/HelveticaNeue-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1" name="Shape 11"/>
        <p:cNvGrpSpPr/>
        <p:nvPr/>
      </p:nvGrpSpPr>
      <p:grpSpPr>
        <a:xfrm>
          <a:off x="0" y="0"/>
          <a:ext cx="0" cy="0"/>
          <a:chOff x="0" y="0"/>
          <a:chExt cx="0" cy="0"/>
        </a:xfrm>
      </p:grpSpPr>
      <p:sp>
        <p:nvSpPr>
          <p:cNvPr id="12" name="Google Shape;12;p18"/>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8"/>
          <p:cNvSpPr txBox="1"/>
          <p:nvPr>
            <p:ph idx="1" type="subTitle"/>
          </p:nvPr>
        </p:nvSpPr>
        <p:spPr>
          <a:xfrm>
            <a:off x="1100051" y="4645152"/>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400"/>
              <a:buNone/>
              <a:defRPr sz="2400" cap="none">
                <a:solidFill>
                  <a:schemeClr val="dk1"/>
                </a:solidFill>
                <a:latin typeface="Calibri"/>
                <a:ea typeface="Calibri"/>
                <a:cs typeface="Calibri"/>
                <a:sym typeface="Calibri"/>
              </a:defRPr>
            </a:lvl1pPr>
            <a:lvl2pPr lvl="1" algn="ctr">
              <a:lnSpc>
                <a:spcPct val="90000"/>
              </a:lnSpc>
              <a:spcBef>
                <a:spcPts val="500"/>
              </a:spcBef>
              <a:spcAft>
                <a:spcPts val="0"/>
              </a:spcAft>
              <a:buClr>
                <a:schemeClr val="dk1"/>
              </a:buClr>
              <a:buSzPts val="2400"/>
              <a:buNone/>
              <a:defRPr sz="2400"/>
            </a:lvl2pPr>
            <a:lvl3pPr lvl="2" algn="ctr">
              <a:lnSpc>
                <a:spcPct val="90000"/>
              </a:lnSpc>
              <a:spcBef>
                <a:spcPts val="500"/>
              </a:spcBef>
              <a:spcAft>
                <a:spcPts val="0"/>
              </a:spcAft>
              <a:buClr>
                <a:schemeClr val="dk1"/>
              </a:buClr>
              <a:buSzPts val="2400"/>
              <a:buNone/>
              <a:defRPr sz="2400"/>
            </a:lvl3pPr>
            <a:lvl4pPr lvl="3" algn="ctr">
              <a:lnSpc>
                <a:spcPct val="90000"/>
              </a:lnSpc>
              <a:spcBef>
                <a:spcPts val="500"/>
              </a:spcBef>
              <a:spcAft>
                <a:spcPts val="0"/>
              </a:spcAft>
              <a:buClr>
                <a:schemeClr val="dk1"/>
              </a:buClr>
              <a:buSzPts val="2000"/>
              <a:buNone/>
              <a:defRPr sz="2000"/>
            </a:lvl4pPr>
            <a:lvl5pPr lvl="4" algn="ctr">
              <a:lnSpc>
                <a:spcPct val="90000"/>
              </a:lnSpc>
              <a:spcBef>
                <a:spcPts val="500"/>
              </a:spcBef>
              <a:spcAft>
                <a:spcPts val="0"/>
              </a:spcAft>
              <a:buClr>
                <a:schemeClr val="dk1"/>
              </a:buClr>
              <a:buSzPts val="2000"/>
              <a:buNone/>
              <a:defRPr sz="2000"/>
            </a:lvl5pPr>
            <a:lvl6pPr lvl="5" algn="ctr">
              <a:lnSpc>
                <a:spcPct val="90000"/>
              </a:lnSpc>
              <a:spcBef>
                <a:spcPts val="500"/>
              </a:spcBef>
              <a:spcAft>
                <a:spcPts val="0"/>
              </a:spcAft>
              <a:buClr>
                <a:schemeClr val="dk1"/>
              </a:buClr>
              <a:buSzPts val="2000"/>
              <a:buNone/>
              <a:defRPr sz="2000"/>
            </a:lvl6pPr>
            <a:lvl7pPr lvl="6" algn="ctr">
              <a:lnSpc>
                <a:spcPct val="90000"/>
              </a:lnSpc>
              <a:spcBef>
                <a:spcPts val="500"/>
              </a:spcBef>
              <a:spcAft>
                <a:spcPts val="0"/>
              </a:spcAft>
              <a:buClr>
                <a:schemeClr val="dk1"/>
              </a:buClr>
              <a:buSzPts val="2000"/>
              <a:buNone/>
              <a:defRPr sz="2000"/>
            </a:lvl7pPr>
            <a:lvl8pPr lvl="7" algn="ctr">
              <a:lnSpc>
                <a:spcPct val="90000"/>
              </a:lnSpc>
              <a:spcBef>
                <a:spcPts val="500"/>
              </a:spcBef>
              <a:spcAft>
                <a:spcPts val="0"/>
              </a:spcAft>
              <a:buClr>
                <a:schemeClr val="dk1"/>
              </a:buClr>
              <a:buSzPts val="2000"/>
              <a:buNone/>
              <a:defRPr sz="2000"/>
            </a:lvl8pPr>
            <a:lvl9pPr lvl="8" algn="ctr">
              <a:lnSpc>
                <a:spcPct val="90000"/>
              </a:lnSpc>
              <a:spcBef>
                <a:spcPts val="500"/>
              </a:spcBef>
              <a:spcAft>
                <a:spcPts val="0"/>
              </a:spcAft>
              <a:buClr>
                <a:schemeClr val="dk1"/>
              </a:buClr>
              <a:buSzPts val="2000"/>
              <a:buNone/>
              <a:defRPr sz="2000"/>
            </a:lvl9pPr>
          </a:lstStyle>
          <a:p/>
        </p:txBody>
      </p:sp>
      <p:sp>
        <p:nvSpPr>
          <p:cNvPr id="14" name="Google Shape;14;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 name="Shape 23"/>
        <p:cNvGrpSpPr/>
        <p:nvPr/>
      </p:nvGrpSpPr>
      <p:grpSpPr>
        <a:xfrm>
          <a:off x="0" y="0"/>
          <a:ext cx="0" cy="0"/>
          <a:chOff x="0" y="0"/>
          <a:chExt cx="0" cy="0"/>
        </a:xfrm>
      </p:grpSpPr>
      <p:sp>
        <p:nvSpPr>
          <p:cNvPr id="24" name="Google Shape;24;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2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2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9" name="Google Shape;39;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0" name="Google Shape;4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 name="Shape 30"/>
        <p:cNvGrpSpPr/>
        <p:nvPr/>
      </p:nvGrpSpPr>
      <p:grpSpPr>
        <a:xfrm>
          <a:off x="0" y="0"/>
          <a:ext cx="0" cy="0"/>
          <a:chOff x="0" y="0"/>
          <a:chExt cx="0" cy="0"/>
        </a:xfrm>
      </p:grpSpPr>
      <p:sp>
        <p:nvSpPr>
          <p:cNvPr id="31" name="Google Shape;31;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 name="Google Shape;32;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33" name="Google Shape;33;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4" name="Google Shape;34;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5" name="Google Shape;35;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chemeClr val="lt1"/>
                </a:solidFill>
                <a:latin typeface="Calibri"/>
                <a:ea typeface="Calibri"/>
                <a:cs typeface="Calibri"/>
                <a:sym typeface="Calibri"/>
              </a:defRPr>
            </a:lvl1pPr>
            <a:lvl2pPr indent="0" lvl="1" marL="0" marR="0" rtl="0" algn="r">
              <a:spcBef>
                <a:spcPts val="0"/>
              </a:spcBef>
              <a:buNone/>
              <a:defRPr b="0" sz="1200" u="none">
                <a:solidFill>
                  <a:schemeClr val="lt1"/>
                </a:solidFill>
                <a:latin typeface="Calibri"/>
                <a:ea typeface="Calibri"/>
                <a:cs typeface="Calibri"/>
                <a:sym typeface="Calibri"/>
              </a:defRPr>
            </a:lvl2pPr>
            <a:lvl3pPr indent="0" lvl="2" marL="0" marR="0" rtl="0" algn="r">
              <a:spcBef>
                <a:spcPts val="0"/>
              </a:spcBef>
              <a:buNone/>
              <a:defRPr b="0" sz="1200" u="none">
                <a:solidFill>
                  <a:schemeClr val="lt1"/>
                </a:solidFill>
                <a:latin typeface="Calibri"/>
                <a:ea typeface="Calibri"/>
                <a:cs typeface="Calibri"/>
                <a:sym typeface="Calibri"/>
              </a:defRPr>
            </a:lvl3pPr>
            <a:lvl4pPr indent="0" lvl="3" marL="0" marR="0" rtl="0" algn="r">
              <a:spcBef>
                <a:spcPts val="0"/>
              </a:spcBef>
              <a:buNone/>
              <a:defRPr b="0" sz="1200" u="none">
                <a:solidFill>
                  <a:schemeClr val="lt1"/>
                </a:solidFill>
                <a:latin typeface="Calibri"/>
                <a:ea typeface="Calibri"/>
                <a:cs typeface="Calibri"/>
                <a:sym typeface="Calibri"/>
              </a:defRPr>
            </a:lvl4pPr>
            <a:lvl5pPr indent="0" lvl="4" marL="0" marR="0" rtl="0" algn="r">
              <a:spcBef>
                <a:spcPts val="0"/>
              </a:spcBef>
              <a:buNone/>
              <a:defRPr b="0" sz="1200" u="none">
                <a:solidFill>
                  <a:schemeClr val="lt1"/>
                </a:solidFill>
                <a:latin typeface="Calibri"/>
                <a:ea typeface="Calibri"/>
                <a:cs typeface="Calibri"/>
                <a:sym typeface="Calibri"/>
              </a:defRPr>
            </a:lvl5pPr>
            <a:lvl6pPr indent="0" lvl="5" marL="0" marR="0" rtl="0" algn="r">
              <a:spcBef>
                <a:spcPts val="0"/>
              </a:spcBef>
              <a:buNone/>
              <a:defRPr b="0" sz="1200" u="none">
                <a:solidFill>
                  <a:schemeClr val="lt1"/>
                </a:solidFill>
                <a:latin typeface="Calibri"/>
                <a:ea typeface="Calibri"/>
                <a:cs typeface="Calibri"/>
                <a:sym typeface="Calibri"/>
              </a:defRPr>
            </a:lvl6pPr>
            <a:lvl7pPr indent="0" lvl="6" marL="0" marR="0" rtl="0" algn="r">
              <a:spcBef>
                <a:spcPts val="0"/>
              </a:spcBef>
              <a:buNone/>
              <a:defRPr b="0" sz="1200" u="none">
                <a:solidFill>
                  <a:schemeClr val="lt1"/>
                </a:solidFill>
                <a:latin typeface="Calibri"/>
                <a:ea typeface="Calibri"/>
                <a:cs typeface="Calibri"/>
                <a:sym typeface="Calibri"/>
              </a:defRPr>
            </a:lvl7pPr>
            <a:lvl8pPr indent="0" lvl="7" marL="0" marR="0" rtl="0" algn="r">
              <a:spcBef>
                <a:spcPts val="0"/>
              </a:spcBef>
              <a:buNone/>
              <a:defRPr b="0" sz="1200" u="none">
                <a:solidFill>
                  <a:schemeClr val="lt1"/>
                </a:solidFill>
                <a:latin typeface="Calibri"/>
                <a:ea typeface="Calibri"/>
                <a:cs typeface="Calibri"/>
                <a:sym typeface="Calibri"/>
              </a:defRPr>
            </a:lvl8pPr>
            <a:lvl9pPr indent="0" lvl="8" marL="0" marR="0" rtl="0" algn="r">
              <a:spcBef>
                <a:spcPts val="0"/>
              </a:spcBef>
              <a:buNone/>
              <a:defRPr b="0" sz="1200" u="non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hyperlink" Target="https://vimeo.com/577736988/e30887ff49" TargetMode="External"/><Relationship Id="rId5" Type="http://schemas.openxmlformats.org/officeDocument/2006/relationships/hyperlink" Target="https://encyclopedia.ushmm.org/content/en/article/the-nazi-rise-to-power" TargetMode="External"/><Relationship Id="rId6" Type="http://schemas.openxmlformats.org/officeDocument/2006/relationships/hyperlink" Target="https://encyclopedia.ushmm.org/content/en/article/the-nazi-rise-to-power" TargetMode="External"/><Relationship Id="rId7" Type="http://schemas.openxmlformats.org/officeDocument/2006/relationships/hyperlink" Target="https://encyclopedia.ushmm.org/content/en/article/the-nazi-rise-to-power" TargetMode="External"/><Relationship Id="rId8"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vimeo.com/577739840/d913b988f6" TargetMode="External"/><Relationship Id="rId4" Type="http://schemas.openxmlformats.org/officeDocument/2006/relationships/hyperlink" Target="https://encyclopedia.ushmm.org/content/en/article/kristallnacht" TargetMode="External"/><Relationship Id="rId5" Type="http://schemas.openxmlformats.org/officeDocument/2006/relationships/image" Target="../media/image21.jpg"/><Relationship Id="rId6"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hyperlink" Target="https://vimeo.com/577743447/baa06c085d" TargetMode="External"/><Relationship Id="rId5" Type="http://schemas.openxmlformats.org/officeDocument/2006/relationships/hyperlink" Target="https://encyclopedia.ushmm.org/content/en/article/escape-from-german-occupied-europe" TargetMode="External"/><Relationship Id="rId6"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vimeo.com/577752003/50c7bfa4e3" TargetMode="External"/><Relationship Id="rId4" Type="http://schemas.openxmlformats.org/officeDocument/2006/relationships/hyperlink" Target="https://encyclopedia.ushmm.org/content/en/article/world-war-ii-in-europe" TargetMode="External"/><Relationship Id="rId5" Type="http://schemas.openxmlformats.org/officeDocument/2006/relationships/image" Target="../media/image20.jpg"/><Relationship Id="rId6"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hyperlink" Target="https://collections.ushmm.org/search/catalog/irn598267" TargetMode="External"/><Relationship Id="rId6" Type="http://schemas.openxmlformats.org/officeDocument/2006/relationships/hyperlink" Target="https://collections.ushmm.org/search/catalog/irn598267" TargetMode="External"/><Relationship Id="rId7" Type="http://schemas.openxmlformats.org/officeDocument/2006/relationships/hyperlink" Target="https://vimeo.com/255413631" TargetMode="External"/><Relationship Id="rId8"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vimeo.com/578039496/89fc5aaf1e" TargetMode="External"/><Relationship Id="rId4" Type="http://schemas.openxmlformats.org/officeDocument/2006/relationships/image" Target="../media/image23.jpg"/><Relationship Id="rId5" Type="http://schemas.openxmlformats.org/officeDocument/2006/relationships/image" Target="../media/image22.jpg"/><Relationship Id="rId6" Type="http://schemas.openxmlformats.org/officeDocument/2006/relationships/image" Target="../media/image18.png"/><Relationship Id="rId7"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vimeo.com/578042344/286ea515c1" TargetMode="External"/><Relationship Id="rId4" Type="http://schemas.openxmlformats.org/officeDocument/2006/relationships/image" Target="../media/image15.jpg"/><Relationship Id="rId5"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vimeo.com/588337069" TargetMode="External"/><Relationship Id="rId4" Type="http://schemas.openxmlformats.org/officeDocument/2006/relationships/hyperlink" Target="https://www.rescueinthephilippines.com/" TargetMode="External"/><Relationship Id="rId5" Type="http://schemas.openxmlformats.org/officeDocument/2006/relationships/hyperlink" Target="https://www.holocaustandhumanity.org/upstander-activities/" TargetMode="External"/><Relationship Id="rId6"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vimeo.com/577718622/019b205b13" TargetMode="External"/><Relationship Id="rId4" Type="http://schemas.openxmlformats.org/officeDocument/2006/relationships/image" Target="../media/image3.jpg"/><Relationship Id="rId5"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hyperlink" Target="https://www.viacharacter.org/pro/hhc/account/register" TargetMode="External"/><Relationship Id="rId5" Type="http://schemas.openxmlformats.org/officeDocument/2006/relationships/hyperlink" Target="https://www.dropbox.com/s/4tllx4oj6mj804m/24-Character%20Strengths%20Chart%20Mayerson%20Academy%20VIEW%20ONLY.pdf?dl=0" TargetMode="External"/><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9.png"/><Relationship Id="rId5" Type="http://schemas.openxmlformats.org/officeDocument/2006/relationships/image" Target="../media/image17.jpg"/><Relationship Id="rId6"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hyperlink" Target="https://vimeo.com/577713254/9baf3fec11" TargetMode="External"/><Relationship Id="rId5"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hyperlink" Target="https://vimeo.com/577725993/32684552a1" TargetMode="External"/><Relationship Id="rId9" Type="http://schemas.openxmlformats.org/officeDocument/2006/relationships/image" Target="../media/image2.jpg"/><Relationship Id="rId5" Type="http://schemas.openxmlformats.org/officeDocument/2006/relationships/hyperlink" Target="https://vimeo.com/577725993/32684552a1" TargetMode="External"/><Relationship Id="rId6" Type="http://schemas.openxmlformats.org/officeDocument/2006/relationships/hyperlink" Target="https://encyclopedia.ushmm.org/content/en/article/jewish-life-in-europe-before-the-holocaust" TargetMode="External"/><Relationship Id="rId7" Type="http://schemas.openxmlformats.org/officeDocument/2006/relationships/hyperlink" Target="https://encyclopedia.ushmm.org/content/en/article/jewish-life-in-europe-before-the-holocaust" TargetMode="External"/><Relationship Id="rId8" Type="http://schemas.openxmlformats.org/officeDocument/2006/relationships/hyperlink" Target="https://encyclopedia.ushmm.org/content/en/article/jewish-life-in-europe-before-the-holocaus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6.jpg"/><Relationship Id="rId5" Type="http://schemas.openxmlformats.org/officeDocument/2006/relationships/hyperlink" Target="https://www.britannica.com/place/Philippines" TargetMode="External"/><Relationship Id="rId6"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vimeo.com/577729587/1c43982965" TargetMode="External"/><Relationship Id="rId4" Type="http://schemas.openxmlformats.org/officeDocument/2006/relationships/hyperlink" Target="https://encyclopedia.ushmm.org/content/en/article/jews-in-prewar-germany?series=32" TargetMode="External"/><Relationship Id="rId5" Type="http://schemas.openxmlformats.org/officeDocument/2006/relationships/image" Target="../media/image16.jpg"/><Relationship Id="rId6"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 name="Shape 46"/>
        <p:cNvGrpSpPr/>
        <p:nvPr/>
      </p:nvGrpSpPr>
      <p:grpSpPr>
        <a:xfrm>
          <a:off x="0" y="0"/>
          <a:ext cx="0" cy="0"/>
          <a:chOff x="0" y="0"/>
          <a:chExt cx="0" cy="0"/>
        </a:xfrm>
      </p:grpSpPr>
      <p:sp>
        <p:nvSpPr>
          <p:cNvPr id="47" name="Google Shape;47;p1"/>
          <p:cNvSpPr/>
          <p:nvPr/>
        </p:nvSpPr>
        <p:spPr>
          <a:xfrm>
            <a:off x="378068" y="4633546"/>
            <a:ext cx="11438793" cy="1844256"/>
          </a:xfrm>
          <a:prstGeom prst="rect">
            <a:avLst/>
          </a:prstGeom>
          <a:solidFill>
            <a:srgbClr val="3F3F3F"/>
          </a:solidFill>
          <a:ln cap="sq" cmpd="thinThick" w="12700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8" name="Google Shape;48;p1"/>
          <p:cNvSpPr txBox="1"/>
          <p:nvPr>
            <p:ph type="ctrTitle"/>
          </p:nvPr>
        </p:nvSpPr>
        <p:spPr>
          <a:xfrm>
            <a:off x="526073" y="4756638"/>
            <a:ext cx="11139854" cy="9304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5400"/>
              <a:buFont typeface="Libre Franklin Black"/>
              <a:buNone/>
            </a:pPr>
            <a:r>
              <a:rPr lang="en-US" sz="5400">
                <a:solidFill>
                  <a:schemeClr val="lt1"/>
                </a:solidFill>
                <a:latin typeface="Libre Franklin Black"/>
                <a:ea typeface="Libre Franklin Black"/>
                <a:cs typeface="Libre Franklin Black"/>
                <a:sym typeface="Libre Franklin Black"/>
              </a:rPr>
              <a:t>RESCUE IN THE PHILIPPINES</a:t>
            </a:r>
            <a:endParaRPr/>
          </a:p>
        </p:txBody>
      </p:sp>
      <p:sp>
        <p:nvSpPr>
          <p:cNvPr id="49" name="Google Shape;49;p1"/>
          <p:cNvSpPr txBox="1"/>
          <p:nvPr>
            <p:ph idx="1" type="subTitle"/>
          </p:nvPr>
        </p:nvSpPr>
        <p:spPr>
          <a:xfrm>
            <a:off x="1524000" y="5815698"/>
            <a:ext cx="9144000" cy="4200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AD24"/>
              </a:buClr>
              <a:buSzPts val="2000"/>
              <a:buNone/>
            </a:pPr>
            <a:r>
              <a:rPr lang="en-US" sz="2000">
                <a:solidFill>
                  <a:srgbClr val="FFAD24"/>
                </a:solidFill>
                <a:latin typeface="Libre Franklin Black"/>
                <a:ea typeface="Libre Franklin Black"/>
                <a:cs typeface="Libre Franklin Black"/>
                <a:sym typeface="Libre Franklin Black"/>
              </a:rPr>
              <a:t>AN UPSTANDER STORY</a:t>
            </a:r>
            <a:endParaRPr/>
          </a:p>
        </p:txBody>
      </p:sp>
      <p:pic>
        <p:nvPicPr>
          <p:cNvPr descr="A picture containing text&#10;&#10;Description automatically generated" id="50" name="Google Shape;50;p1"/>
          <p:cNvPicPr preferRelativeResize="0"/>
          <p:nvPr/>
        </p:nvPicPr>
        <p:blipFill rotWithShape="1">
          <a:blip r:embed="rId3">
            <a:alphaModFix/>
          </a:blip>
          <a:srcRect b="0" l="0" r="0" t="0"/>
          <a:stretch/>
        </p:blipFill>
        <p:spPr>
          <a:xfrm>
            <a:off x="1071404" y="307731"/>
            <a:ext cx="9994092" cy="3997637"/>
          </a:xfrm>
          <a:prstGeom prst="rect">
            <a:avLst/>
          </a:prstGeom>
          <a:noFill/>
          <a:ln>
            <a:noFill/>
          </a:ln>
        </p:spPr>
      </p:pic>
      <p:cxnSp>
        <p:nvCxnSpPr>
          <p:cNvPr id="51" name="Google Shape;51;p1"/>
          <p:cNvCxnSpPr/>
          <p:nvPr/>
        </p:nvCxnSpPr>
        <p:spPr>
          <a:xfrm>
            <a:off x="2209800" y="5738691"/>
            <a:ext cx="7772400" cy="0"/>
          </a:xfrm>
          <a:prstGeom prst="straightConnector1">
            <a:avLst/>
          </a:prstGeom>
          <a:noFill/>
          <a:ln cap="flat" cmpd="sng" w="22225">
            <a:solidFill>
              <a:srgbClr val="D9D9D9"/>
            </a:solidFill>
            <a:prstDash val="solid"/>
            <a:miter lim="800000"/>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sp>
        <p:nvSpPr>
          <p:cNvPr id="141" name="Google Shape;141;p1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 name="Google Shape;142;p10"/>
          <p:cNvSpPr txBox="1"/>
          <p:nvPr>
            <p:ph type="title"/>
          </p:nvPr>
        </p:nvSpPr>
        <p:spPr>
          <a:xfrm>
            <a:off x="6622293" y="638145"/>
            <a:ext cx="4652511" cy="1157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Libre Franklin Black"/>
              <a:buNone/>
            </a:pPr>
            <a:r>
              <a:rPr lang="en-US" sz="4900">
                <a:latin typeface="Libre Franklin Black"/>
                <a:ea typeface="Libre Franklin Black"/>
                <a:cs typeface="Libre Franklin Black"/>
                <a:sym typeface="Libre Franklin Black"/>
              </a:rPr>
              <a:t>Power</a:t>
            </a:r>
            <a:br>
              <a:rPr lang="en-US" sz="4000"/>
            </a:br>
            <a:endParaRPr sz="4000"/>
          </a:p>
        </p:txBody>
      </p:sp>
      <p:sp>
        <p:nvSpPr>
          <p:cNvPr id="143" name="Google Shape;143;p10"/>
          <p:cNvSpPr/>
          <p:nvPr/>
        </p:nvSpPr>
        <p:spPr>
          <a:xfrm>
            <a:off x="0" y="0"/>
            <a:ext cx="6096000"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 name="Google Shape;144;p10"/>
          <p:cNvSpPr/>
          <p:nvPr/>
        </p:nvSpPr>
        <p:spPr>
          <a:xfrm>
            <a:off x="493138" y="559407"/>
            <a:ext cx="5109725"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45" name="Google Shape;145;p10"/>
          <p:cNvPicPr preferRelativeResize="0"/>
          <p:nvPr>
            <p:ph idx="1" type="body"/>
          </p:nvPr>
        </p:nvPicPr>
        <p:blipFill rotWithShape="1">
          <a:blip r:embed="rId3">
            <a:alphaModFix/>
          </a:blip>
          <a:srcRect b="-1" l="23582" r="-1" t="0"/>
          <a:stretch/>
        </p:blipFill>
        <p:spPr>
          <a:xfrm>
            <a:off x="656844" y="722376"/>
            <a:ext cx="4782312" cy="5413248"/>
          </a:xfrm>
          <a:prstGeom prst="rect">
            <a:avLst/>
          </a:prstGeom>
          <a:noFill/>
          <a:ln>
            <a:noFill/>
          </a:ln>
        </p:spPr>
      </p:pic>
      <p:sp>
        <p:nvSpPr>
          <p:cNvPr id="146" name="Google Shape;146;p10"/>
          <p:cNvSpPr txBox="1"/>
          <p:nvPr>
            <p:ph idx="2" type="body"/>
          </p:nvPr>
        </p:nvSpPr>
        <p:spPr>
          <a:xfrm>
            <a:off x="6622293" y="1593909"/>
            <a:ext cx="5076568" cy="4915948"/>
          </a:xfrm>
          <a:prstGeom prst="rect">
            <a:avLst/>
          </a:prstGeom>
          <a:noFill/>
          <a:ln>
            <a:noFill/>
          </a:ln>
        </p:spPr>
        <p:txBody>
          <a:bodyPr anchorCtr="0" anchor="t" bIns="45700" lIns="91425" spcFirstLastPara="1" rIns="91425" wrap="square" tIns="45700">
            <a:normAutofit fontScale="62500" lnSpcReduction="20000"/>
          </a:bodyPr>
          <a:lstStyle/>
          <a:p>
            <a:pPr indent="-514350" lvl="0" marL="514350" rtl="0" algn="l">
              <a:lnSpc>
                <a:spcPct val="90000"/>
              </a:lnSpc>
              <a:spcBef>
                <a:spcPts val="0"/>
              </a:spcBef>
              <a:spcAft>
                <a:spcPts val="0"/>
              </a:spcAft>
              <a:buClr>
                <a:schemeClr val="dk1"/>
              </a:buClr>
              <a:buSzPct val="100000"/>
              <a:buFont typeface="Calibri"/>
              <a:buAutoNum type="arabicPeriod"/>
            </a:pPr>
            <a:r>
              <a:rPr lang="en-US" sz="3200"/>
              <a:t>Watch the </a:t>
            </a:r>
            <a:r>
              <a:rPr lang="en-US" sz="3200" u="sng">
                <a:solidFill>
                  <a:schemeClr val="hlink"/>
                </a:solidFill>
                <a:hlinkClick r:id="rId4"/>
              </a:rPr>
              <a:t>Tour Clip</a:t>
            </a:r>
            <a:r>
              <a:rPr lang="en-US" sz="3200"/>
              <a:t> and read the quote. “No Government can long endure that fails to guarantee to its people the right to live as normal human beings. The present government of Nazi Germany thus writes its own destruction.” (Paul McNutt)</a:t>
            </a:r>
            <a:endParaRPr/>
          </a:p>
          <a:p>
            <a:pPr indent="0" lvl="0" marL="0" rtl="0" algn="l">
              <a:lnSpc>
                <a:spcPct val="90000"/>
              </a:lnSpc>
              <a:spcBef>
                <a:spcPts val="1000"/>
              </a:spcBef>
              <a:spcAft>
                <a:spcPts val="0"/>
              </a:spcAft>
              <a:buClr>
                <a:schemeClr val="dk1"/>
              </a:buClr>
              <a:buSzPct val="100000"/>
              <a:buNone/>
            </a:pPr>
            <a:r>
              <a:rPr lang="en-US" sz="3200"/>
              <a:t>         What do you think McNutt meant?</a:t>
            </a:r>
            <a:endParaRPr/>
          </a:p>
          <a:p>
            <a:pPr indent="0" lvl="0" marL="0" rtl="0" algn="l">
              <a:lnSpc>
                <a:spcPct val="90000"/>
              </a:lnSpc>
              <a:spcBef>
                <a:spcPts val="1000"/>
              </a:spcBef>
              <a:spcAft>
                <a:spcPts val="0"/>
              </a:spcAft>
              <a:buClr>
                <a:schemeClr val="dk1"/>
              </a:buClr>
              <a:buSzPct val="100000"/>
              <a:buNone/>
            </a:pPr>
            <a:r>
              <a:t/>
            </a:r>
            <a:endParaRPr sz="3200"/>
          </a:p>
          <a:p>
            <a:pPr indent="0" lvl="0" marL="0" rtl="0" algn="l">
              <a:lnSpc>
                <a:spcPct val="90000"/>
              </a:lnSpc>
              <a:spcBef>
                <a:spcPts val="1000"/>
              </a:spcBef>
              <a:spcAft>
                <a:spcPts val="0"/>
              </a:spcAft>
              <a:buClr>
                <a:schemeClr val="dk1"/>
              </a:buClr>
              <a:buSzPct val="100000"/>
              <a:buNone/>
            </a:pPr>
            <a:r>
              <a:t/>
            </a:r>
            <a:endParaRPr sz="3200"/>
          </a:p>
          <a:p>
            <a:pPr indent="0" lvl="0" marL="0" rtl="0" algn="l">
              <a:lnSpc>
                <a:spcPct val="90000"/>
              </a:lnSpc>
              <a:spcBef>
                <a:spcPts val="1000"/>
              </a:spcBef>
              <a:spcAft>
                <a:spcPts val="0"/>
              </a:spcAft>
              <a:buClr>
                <a:schemeClr val="dk1"/>
              </a:buClr>
              <a:buSzPct val="100000"/>
              <a:buNone/>
            </a:pPr>
            <a:r>
              <a:t/>
            </a:r>
            <a:endParaRPr sz="3200"/>
          </a:p>
          <a:p>
            <a:pPr indent="-514350" lvl="0" marL="514350" rtl="0" algn="l">
              <a:lnSpc>
                <a:spcPct val="90000"/>
              </a:lnSpc>
              <a:spcBef>
                <a:spcPts val="1000"/>
              </a:spcBef>
              <a:spcAft>
                <a:spcPts val="0"/>
              </a:spcAft>
              <a:buClr>
                <a:schemeClr val="dk1"/>
              </a:buClr>
              <a:buSzPct val="100000"/>
              <a:buFont typeface="Calibri"/>
              <a:buAutoNum type="arabicPeriod" startAt="2"/>
            </a:pPr>
            <a:r>
              <a:rPr lang="en-US" sz="3200"/>
              <a:t>What did you learn about Al Miller and Lotte Cassel? How did the laws passed by the Nazi government affect them?</a:t>
            </a:r>
            <a:endParaRPr/>
          </a:p>
          <a:p>
            <a:pPr indent="-387350" lvl="0" marL="514350" rtl="0" algn="l">
              <a:lnSpc>
                <a:spcPct val="90000"/>
              </a:lnSpc>
              <a:spcBef>
                <a:spcPts val="1000"/>
              </a:spcBef>
              <a:spcAft>
                <a:spcPts val="0"/>
              </a:spcAft>
              <a:buClr>
                <a:schemeClr val="dk1"/>
              </a:buClr>
              <a:buSzPct val="100000"/>
              <a:buFont typeface="Calibri"/>
              <a:buNone/>
            </a:pPr>
            <a:r>
              <a:t/>
            </a:r>
            <a:endParaRPr sz="3200" u="sng">
              <a:solidFill>
                <a:schemeClr val="hlink"/>
              </a:solidFill>
              <a:hlinkClick r:id="rId5"/>
            </a:endParaRPr>
          </a:p>
          <a:p>
            <a:pPr indent="0" lvl="0" marL="0" rtl="0" algn="l">
              <a:lnSpc>
                <a:spcPct val="90000"/>
              </a:lnSpc>
              <a:spcBef>
                <a:spcPts val="1000"/>
              </a:spcBef>
              <a:spcAft>
                <a:spcPts val="0"/>
              </a:spcAft>
              <a:buClr>
                <a:schemeClr val="dk1"/>
              </a:buClr>
              <a:buSzPct val="100000"/>
              <a:buNone/>
            </a:pPr>
            <a:r>
              <a:t/>
            </a:r>
            <a:endParaRPr sz="3200" u="sng">
              <a:solidFill>
                <a:schemeClr val="hlink"/>
              </a:solidFill>
              <a:hlinkClick r:id="rId6"/>
            </a:endParaRPr>
          </a:p>
          <a:p>
            <a:pPr indent="0" lvl="0" marL="0" rtl="0" algn="l">
              <a:lnSpc>
                <a:spcPct val="90000"/>
              </a:lnSpc>
              <a:spcBef>
                <a:spcPts val="1000"/>
              </a:spcBef>
              <a:spcAft>
                <a:spcPts val="0"/>
              </a:spcAft>
              <a:buClr>
                <a:schemeClr val="dk1"/>
              </a:buClr>
              <a:buSzPct val="100000"/>
              <a:buNone/>
            </a:pPr>
            <a:r>
              <a:t/>
            </a:r>
            <a:endParaRPr sz="3200"/>
          </a:p>
          <a:p>
            <a:pPr indent="0" lvl="0" marL="0" rtl="0" algn="l">
              <a:lnSpc>
                <a:spcPct val="90000"/>
              </a:lnSpc>
              <a:spcBef>
                <a:spcPts val="1000"/>
              </a:spcBef>
              <a:spcAft>
                <a:spcPts val="0"/>
              </a:spcAft>
              <a:buClr>
                <a:schemeClr val="dk1"/>
              </a:buClr>
              <a:buSzPct val="100000"/>
              <a:buNone/>
            </a:pPr>
            <a:r>
              <a:rPr lang="en-US" sz="3200"/>
              <a:t>Learn More: </a:t>
            </a:r>
            <a:r>
              <a:rPr lang="en-US" sz="3200" u="sng">
                <a:solidFill>
                  <a:schemeClr val="hlink"/>
                </a:solidFill>
                <a:hlinkClick r:id="rId7"/>
              </a:rPr>
              <a:t>Nazi Rise to Power</a:t>
            </a:r>
            <a:endParaRPr sz="3200"/>
          </a:p>
          <a:p>
            <a:pPr indent="-149225" lvl="0" marL="228600" rtl="0" algn="l">
              <a:lnSpc>
                <a:spcPct val="90000"/>
              </a:lnSpc>
              <a:spcBef>
                <a:spcPts val="1000"/>
              </a:spcBef>
              <a:spcAft>
                <a:spcPts val="0"/>
              </a:spcAft>
              <a:buClr>
                <a:schemeClr val="dk1"/>
              </a:buClr>
              <a:buSzPct val="100000"/>
              <a:buNone/>
            </a:pPr>
            <a:r>
              <a:t/>
            </a:r>
            <a:endParaRPr sz="2000"/>
          </a:p>
        </p:txBody>
      </p:sp>
      <p:pic>
        <p:nvPicPr>
          <p:cNvPr descr="A picture containing text&#10;&#10;Description automatically generated" id="147" name="Google Shape;147;p10"/>
          <p:cNvPicPr preferRelativeResize="0"/>
          <p:nvPr/>
        </p:nvPicPr>
        <p:blipFill rotWithShape="1">
          <a:blip r:embed="rId8">
            <a:alphaModFix/>
          </a:blip>
          <a:srcRect b="0" l="0" r="0" t="0"/>
          <a:stretch/>
        </p:blipFill>
        <p:spPr>
          <a:xfrm>
            <a:off x="11560028" y="6599632"/>
            <a:ext cx="550593" cy="2198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1" name="Shape 151"/>
        <p:cNvGrpSpPr/>
        <p:nvPr/>
      </p:nvGrpSpPr>
      <p:grpSpPr>
        <a:xfrm>
          <a:off x="0" y="0"/>
          <a:ext cx="0" cy="0"/>
          <a:chOff x="0" y="0"/>
          <a:chExt cx="0" cy="0"/>
        </a:xfrm>
      </p:grpSpPr>
      <p:sp>
        <p:nvSpPr>
          <p:cNvPr id="152" name="Google Shape;152;p1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 name="Google Shape;153;p11"/>
          <p:cNvSpPr txBox="1"/>
          <p:nvPr>
            <p:ph type="title"/>
          </p:nvPr>
        </p:nvSpPr>
        <p:spPr>
          <a:xfrm>
            <a:off x="275025" y="133166"/>
            <a:ext cx="3775291" cy="77235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latin typeface="Libre Franklin Black"/>
                <a:ea typeface="Libre Franklin Black"/>
                <a:cs typeface="Libre Franklin Black"/>
                <a:sym typeface="Libre Franklin Black"/>
              </a:rPr>
              <a:t>Violence</a:t>
            </a:r>
            <a:endParaRPr/>
          </a:p>
        </p:txBody>
      </p:sp>
      <p:sp>
        <p:nvSpPr>
          <p:cNvPr id="154" name="Google Shape;154;p11"/>
          <p:cNvSpPr txBox="1"/>
          <p:nvPr>
            <p:ph idx="1" type="body"/>
          </p:nvPr>
        </p:nvSpPr>
        <p:spPr>
          <a:xfrm>
            <a:off x="133073" y="1518084"/>
            <a:ext cx="4059193" cy="5473082"/>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2000"/>
              <a:buFont typeface="Calibri"/>
              <a:buAutoNum type="arabicPeriod"/>
            </a:pPr>
            <a:r>
              <a:rPr lang="en-US" sz="2000"/>
              <a:t>Watch the </a:t>
            </a:r>
            <a:r>
              <a:rPr lang="en-US" sz="2000" u="sng">
                <a:solidFill>
                  <a:schemeClr val="hlink"/>
                </a:solidFill>
                <a:hlinkClick r:id="rId3"/>
              </a:rPr>
              <a:t>Tour Clip </a:t>
            </a:r>
            <a:r>
              <a:rPr lang="en-US" sz="2000"/>
              <a:t>. What happened on Kristallnacht? </a:t>
            </a:r>
            <a:endParaRPr/>
          </a:p>
          <a:p>
            <a:pPr indent="-330200" lvl="0" marL="457200" rtl="0" algn="l">
              <a:lnSpc>
                <a:spcPct val="90000"/>
              </a:lnSpc>
              <a:spcBef>
                <a:spcPts val="1000"/>
              </a:spcBef>
              <a:spcAft>
                <a:spcPts val="0"/>
              </a:spcAft>
              <a:buClr>
                <a:schemeClr val="dk1"/>
              </a:buClr>
              <a:buSzPts val="2000"/>
              <a:buFont typeface="Calibri"/>
              <a:buNone/>
            </a:pPr>
            <a:r>
              <a:t/>
            </a:r>
            <a:endParaRPr sz="2000"/>
          </a:p>
          <a:p>
            <a:pPr indent="-330200" lvl="0" marL="457200" rtl="0" algn="l">
              <a:lnSpc>
                <a:spcPct val="90000"/>
              </a:lnSpc>
              <a:spcBef>
                <a:spcPts val="1000"/>
              </a:spcBef>
              <a:spcAft>
                <a:spcPts val="0"/>
              </a:spcAft>
              <a:buClr>
                <a:schemeClr val="dk1"/>
              </a:buClr>
              <a:buSzPts val="2000"/>
              <a:buFont typeface="Calibri"/>
              <a:buNone/>
            </a:pPr>
            <a:r>
              <a:t/>
            </a:r>
            <a:endParaRPr sz="2000"/>
          </a:p>
          <a:p>
            <a:pPr indent="-457200" lvl="0" marL="457200" rtl="0" algn="l">
              <a:lnSpc>
                <a:spcPct val="90000"/>
              </a:lnSpc>
              <a:spcBef>
                <a:spcPts val="1000"/>
              </a:spcBef>
              <a:spcAft>
                <a:spcPts val="0"/>
              </a:spcAft>
              <a:buClr>
                <a:schemeClr val="dk1"/>
              </a:buClr>
              <a:buSzPts val="2000"/>
              <a:buFont typeface="Calibri"/>
              <a:buAutoNum type="arabicPeriod"/>
            </a:pPr>
            <a:r>
              <a:rPr lang="en-US" sz="2000"/>
              <a:t>What decision did Frank Ephraim’s family make and why? </a:t>
            </a:r>
            <a:endParaRPr/>
          </a:p>
          <a:p>
            <a:pPr indent="-330200" lvl="0" marL="457200" rtl="0" algn="l">
              <a:lnSpc>
                <a:spcPct val="90000"/>
              </a:lnSpc>
              <a:spcBef>
                <a:spcPts val="1000"/>
              </a:spcBef>
              <a:spcAft>
                <a:spcPts val="0"/>
              </a:spcAft>
              <a:buClr>
                <a:schemeClr val="dk1"/>
              </a:buClr>
              <a:buSzPts val="2000"/>
              <a:buFont typeface="Calibri"/>
              <a:buNone/>
            </a:pPr>
            <a:r>
              <a:t/>
            </a:r>
            <a:endParaRPr sz="2000"/>
          </a:p>
          <a:p>
            <a:pPr indent="-330200" lvl="0" marL="457200" rtl="0" algn="l">
              <a:lnSpc>
                <a:spcPct val="90000"/>
              </a:lnSpc>
              <a:spcBef>
                <a:spcPts val="1000"/>
              </a:spcBef>
              <a:spcAft>
                <a:spcPts val="0"/>
              </a:spcAft>
              <a:buClr>
                <a:schemeClr val="dk1"/>
              </a:buClr>
              <a:buSzPts val="2000"/>
              <a:buFont typeface="Calibri"/>
              <a:buNone/>
            </a:pPr>
            <a:r>
              <a:t/>
            </a:r>
            <a:endParaRPr sz="2000"/>
          </a:p>
          <a:p>
            <a:pPr indent="-457200" lvl="0" marL="457200" rtl="0" algn="l">
              <a:lnSpc>
                <a:spcPct val="90000"/>
              </a:lnSpc>
              <a:spcBef>
                <a:spcPts val="1000"/>
              </a:spcBef>
              <a:spcAft>
                <a:spcPts val="0"/>
              </a:spcAft>
              <a:buClr>
                <a:schemeClr val="dk1"/>
              </a:buClr>
              <a:buSzPts val="2000"/>
              <a:buFont typeface="Calibri"/>
              <a:buAutoNum type="arabicPeriod"/>
            </a:pPr>
            <a:r>
              <a:rPr lang="en-US" sz="2000"/>
              <a:t>What did the Frieders, McNutt &amp; Quezon decide to do? </a:t>
            </a:r>
            <a:endParaRPr/>
          </a:p>
          <a:p>
            <a:pPr indent="-215900" lvl="0" marL="342900" rtl="0" algn="l">
              <a:lnSpc>
                <a:spcPct val="90000"/>
              </a:lnSpc>
              <a:spcBef>
                <a:spcPts val="1000"/>
              </a:spcBef>
              <a:spcAft>
                <a:spcPts val="0"/>
              </a:spcAft>
              <a:buClr>
                <a:schemeClr val="dk1"/>
              </a:buClr>
              <a:buSzPts val="2000"/>
              <a:buFont typeface="Calibri"/>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rPr lang="en-US" sz="2000"/>
              <a:t>Learn More: </a:t>
            </a:r>
            <a:r>
              <a:rPr lang="en-US" sz="2000" u="sng">
                <a:solidFill>
                  <a:schemeClr val="hlink"/>
                </a:solidFill>
                <a:hlinkClick r:id="rId4"/>
              </a:rPr>
              <a:t>Kristallnacht</a:t>
            </a:r>
            <a:endParaRPr sz="2000"/>
          </a:p>
        </p:txBody>
      </p:sp>
      <p:sp>
        <p:nvSpPr>
          <p:cNvPr id="155" name="Google Shape;155;p11"/>
          <p:cNvSpPr/>
          <p:nvPr/>
        </p:nvSpPr>
        <p:spPr>
          <a:xfrm>
            <a:off x="4639056"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 name="Google Shape;156;p11"/>
          <p:cNvSpPr/>
          <p:nvPr/>
        </p:nvSpPr>
        <p:spPr>
          <a:xfrm>
            <a:off x="5118267" y="559407"/>
            <a:ext cx="6594522"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10;&#10;Description automatically generated" id="157" name="Google Shape;157;p11"/>
          <p:cNvPicPr preferRelativeResize="0"/>
          <p:nvPr/>
        </p:nvPicPr>
        <p:blipFill rotWithShape="1">
          <a:blip r:embed="rId5">
            <a:alphaModFix/>
          </a:blip>
          <a:srcRect b="-1" l="6609" r="6608" t="0"/>
          <a:stretch/>
        </p:blipFill>
        <p:spPr>
          <a:xfrm>
            <a:off x="5283708" y="722376"/>
            <a:ext cx="6263640" cy="5413248"/>
          </a:xfrm>
          <a:prstGeom prst="rect">
            <a:avLst/>
          </a:prstGeom>
          <a:noFill/>
          <a:ln>
            <a:noFill/>
          </a:ln>
        </p:spPr>
      </p:pic>
      <p:pic>
        <p:nvPicPr>
          <p:cNvPr descr="Text&#10;&#10;Description automatically generated with low confidence" id="158" name="Google Shape;158;p11"/>
          <p:cNvPicPr preferRelativeResize="0"/>
          <p:nvPr/>
        </p:nvPicPr>
        <p:blipFill rotWithShape="1">
          <a:blip r:embed="rId6">
            <a:alphaModFix/>
          </a:blip>
          <a:srcRect b="0" l="0" r="0" t="0"/>
          <a:stretch/>
        </p:blipFill>
        <p:spPr>
          <a:xfrm>
            <a:off x="11437864" y="6514540"/>
            <a:ext cx="630942" cy="2519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sp>
        <p:nvSpPr>
          <p:cNvPr id="163" name="Google Shape;163;p1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 name="Google Shape;164;p12"/>
          <p:cNvSpPr txBox="1"/>
          <p:nvPr>
            <p:ph type="title"/>
          </p:nvPr>
        </p:nvSpPr>
        <p:spPr>
          <a:xfrm>
            <a:off x="7718385" y="0"/>
            <a:ext cx="3667039" cy="16766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latin typeface="Libre Franklin Black"/>
                <a:ea typeface="Libre Franklin Black"/>
                <a:cs typeface="Libre Franklin Black"/>
                <a:sym typeface="Libre Franklin Black"/>
              </a:rPr>
              <a:t>Escape</a:t>
            </a:r>
            <a:r>
              <a:rPr lang="en-US" sz="4000">
                <a:latin typeface="Libre Franklin Black"/>
                <a:ea typeface="Libre Franklin Black"/>
                <a:cs typeface="Libre Franklin Black"/>
                <a:sym typeface="Libre Franklin Black"/>
              </a:rPr>
              <a:t> </a:t>
            </a:r>
            <a:endParaRPr/>
          </a:p>
        </p:txBody>
      </p:sp>
      <p:sp>
        <p:nvSpPr>
          <p:cNvPr id="165" name="Google Shape;165;p12"/>
          <p:cNvSpPr/>
          <p:nvPr/>
        </p:nvSpPr>
        <p:spPr>
          <a:xfrm>
            <a:off x="0"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12"/>
          <p:cNvSpPr/>
          <p:nvPr/>
        </p:nvSpPr>
        <p:spPr>
          <a:xfrm>
            <a:off x="479211" y="559407"/>
            <a:ext cx="6594522"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7" name="Google Shape;167;p12"/>
          <p:cNvPicPr preferRelativeResize="0"/>
          <p:nvPr>
            <p:ph idx="2" type="body"/>
          </p:nvPr>
        </p:nvPicPr>
        <p:blipFill rotWithShape="1">
          <a:blip r:embed="rId3">
            <a:alphaModFix/>
          </a:blip>
          <a:srcRect b="0" l="0" r="33178" t="0"/>
          <a:stretch/>
        </p:blipFill>
        <p:spPr>
          <a:xfrm>
            <a:off x="644652" y="722376"/>
            <a:ext cx="6263640" cy="5413248"/>
          </a:xfrm>
          <a:prstGeom prst="rect">
            <a:avLst/>
          </a:prstGeom>
          <a:noFill/>
          <a:ln>
            <a:noFill/>
          </a:ln>
        </p:spPr>
      </p:pic>
      <p:sp>
        <p:nvSpPr>
          <p:cNvPr id="168" name="Google Shape;168;p12"/>
          <p:cNvSpPr txBox="1"/>
          <p:nvPr>
            <p:ph idx="1" type="body"/>
          </p:nvPr>
        </p:nvSpPr>
        <p:spPr>
          <a:xfrm>
            <a:off x="7552943" y="1381125"/>
            <a:ext cx="4639057" cy="3937496"/>
          </a:xfrm>
          <a:prstGeom prst="rect">
            <a:avLst/>
          </a:prstGeom>
          <a:noFill/>
          <a:ln>
            <a:noFill/>
          </a:ln>
        </p:spPr>
        <p:txBody>
          <a:bodyPr anchorCtr="0" anchor="t" bIns="45700" lIns="91425" spcFirstLastPara="1" rIns="91425" wrap="square" tIns="45700">
            <a:noAutofit/>
          </a:bodyPr>
          <a:lstStyle/>
          <a:p>
            <a:pPr indent="-342900" lvl="0" marL="628650" rtl="0" algn="l">
              <a:lnSpc>
                <a:spcPct val="90000"/>
              </a:lnSpc>
              <a:spcBef>
                <a:spcPts val="0"/>
              </a:spcBef>
              <a:spcAft>
                <a:spcPts val="0"/>
              </a:spcAft>
              <a:buClr>
                <a:schemeClr val="dk1"/>
              </a:buClr>
              <a:buSzPts val="2000"/>
              <a:buFont typeface="Calibri"/>
              <a:buAutoNum type="arabicPeriod"/>
            </a:pPr>
            <a:r>
              <a:rPr lang="en-US" sz="2000"/>
              <a:t>Watch the </a:t>
            </a:r>
            <a:r>
              <a:rPr lang="en-US" sz="2000" u="sng">
                <a:solidFill>
                  <a:srgbClr val="954F72"/>
                </a:solidFill>
                <a:hlinkClick r:id="rId4">
                  <a:extLst>
                    <a:ext uri="{A12FA001-AC4F-418D-AE19-62706E023703}">
                      <ahyp:hlinkClr val="tx"/>
                    </a:ext>
                  </a:extLst>
                </a:hlinkClick>
              </a:rPr>
              <a:t>Tour Clip  </a:t>
            </a:r>
            <a:r>
              <a:rPr lang="en-US" sz="2000">
                <a:solidFill>
                  <a:srgbClr val="954F72"/>
                </a:solidFill>
              </a:rPr>
              <a:t>. </a:t>
            </a:r>
            <a:r>
              <a:rPr lang="en-US" sz="2000"/>
              <a:t>What did you learn about the Philippines?</a:t>
            </a:r>
            <a:endParaRPr/>
          </a:p>
          <a:p>
            <a:pPr indent="-215900" lvl="0" marL="628650" rtl="0" algn="l">
              <a:lnSpc>
                <a:spcPct val="90000"/>
              </a:lnSpc>
              <a:spcBef>
                <a:spcPts val="1000"/>
              </a:spcBef>
              <a:spcAft>
                <a:spcPts val="0"/>
              </a:spcAft>
              <a:buClr>
                <a:schemeClr val="dk1"/>
              </a:buClr>
              <a:buSzPts val="2000"/>
              <a:buFont typeface="Calibri"/>
              <a:buNone/>
            </a:pPr>
            <a:r>
              <a:t/>
            </a:r>
            <a:endParaRPr sz="2000"/>
          </a:p>
          <a:p>
            <a:pPr indent="-215900" lvl="0" marL="628650" rtl="0" algn="l">
              <a:lnSpc>
                <a:spcPct val="90000"/>
              </a:lnSpc>
              <a:spcBef>
                <a:spcPts val="1000"/>
              </a:spcBef>
              <a:spcAft>
                <a:spcPts val="0"/>
              </a:spcAft>
              <a:buClr>
                <a:schemeClr val="dk1"/>
              </a:buClr>
              <a:buSzPts val="2000"/>
              <a:buFont typeface="Calibri"/>
              <a:buNone/>
            </a:pPr>
            <a:r>
              <a:t/>
            </a:r>
            <a:endParaRPr sz="2000"/>
          </a:p>
          <a:p>
            <a:pPr indent="-342900" lvl="0" marL="628650" rtl="0" algn="l">
              <a:lnSpc>
                <a:spcPct val="90000"/>
              </a:lnSpc>
              <a:spcBef>
                <a:spcPts val="1000"/>
              </a:spcBef>
              <a:spcAft>
                <a:spcPts val="0"/>
              </a:spcAft>
              <a:buClr>
                <a:schemeClr val="dk1"/>
              </a:buClr>
              <a:buSzPts val="2000"/>
              <a:buFont typeface="Calibri"/>
              <a:buAutoNum type="arabicPeriod"/>
            </a:pPr>
            <a:r>
              <a:rPr lang="en-US" sz="2000"/>
              <a:t>How were the Frieders, McNutt &amp; Quezon able to help the Jews?</a:t>
            </a:r>
            <a:endParaRPr/>
          </a:p>
          <a:p>
            <a:pPr indent="-215900" lvl="0" marL="628650" rtl="0" algn="l">
              <a:lnSpc>
                <a:spcPct val="90000"/>
              </a:lnSpc>
              <a:spcBef>
                <a:spcPts val="1000"/>
              </a:spcBef>
              <a:spcAft>
                <a:spcPts val="0"/>
              </a:spcAft>
              <a:buClr>
                <a:schemeClr val="dk1"/>
              </a:buClr>
              <a:buSzPts val="2000"/>
              <a:buFont typeface="Calibri"/>
              <a:buNone/>
            </a:pPr>
            <a:r>
              <a:t/>
            </a:r>
            <a:endParaRPr sz="2000"/>
          </a:p>
          <a:p>
            <a:pPr indent="-215900" lvl="0" marL="628650" rtl="0" algn="l">
              <a:lnSpc>
                <a:spcPct val="90000"/>
              </a:lnSpc>
              <a:spcBef>
                <a:spcPts val="1000"/>
              </a:spcBef>
              <a:spcAft>
                <a:spcPts val="0"/>
              </a:spcAft>
              <a:buClr>
                <a:schemeClr val="dk1"/>
              </a:buClr>
              <a:buSzPts val="2000"/>
              <a:buFont typeface="Calibri"/>
              <a:buNone/>
            </a:pPr>
            <a:r>
              <a:t/>
            </a:r>
            <a:endParaRPr sz="2000"/>
          </a:p>
          <a:p>
            <a:pPr indent="-342900" lvl="0" marL="628650" rtl="0" algn="l">
              <a:lnSpc>
                <a:spcPct val="90000"/>
              </a:lnSpc>
              <a:spcBef>
                <a:spcPts val="1000"/>
              </a:spcBef>
              <a:spcAft>
                <a:spcPts val="0"/>
              </a:spcAft>
              <a:buClr>
                <a:schemeClr val="dk1"/>
              </a:buClr>
              <a:buSzPts val="2000"/>
              <a:buFont typeface="Calibri"/>
              <a:buAutoNum type="arabicPeriod"/>
            </a:pPr>
            <a:r>
              <a:rPr lang="en-US" sz="2000"/>
              <a:t>Where did the Cassels want to go before the Philippines? Why could they not go to those countries? </a:t>
            </a:r>
            <a:endParaRPr/>
          </a:p>
          <a:p>
            <a:pPr indent="-215900" lvl="0" marL="628650" rtl="0" algn="l">
              <a:lnSpc>
                <a:spcPct val="90000"/>
              </a:lnSpc>
              <a:spcBef>
                <a:spcPts val="1000"/>
              </a:spcBef>
              <a:spcAft>
                <a:spcPts val="0"/>
              </a:spcAft>
              <a:buClr>
                <a:schemeClr val="dk1"/>
              </a:buClr>
              <a:buSzPts val="2000"/>
              <a:buFont typeface="Calibri"/>
              <a:buNone/>
            </a:pPr>
            <a:r>
              <a:t/>
            </a:r>
            <a:endParaRPr sz="2000"/>
          </a:p>
          <a:p>
            <a:pPr indent="-215900" lvl="0" marL="628650" rtl="0" algn="l">
              <a:lnSpc>
                <a:spcPct val="90000"/>
              </a:lnSpc>
              <a:spcBef>
                <a:spcPts val="1000"/>
              </a:spcBef>
              <a:spcAft>
                <a:spcPts val="0"/>
              </a:spcAft>
              <a:buClr>
                <a:schemeClr val="dk1"/>
              </a:buClr>
              <a:buSzPts val="2000"/>
              <a:buFont typeface="Calibri"/>
              <a:buNone/>
            </a:pPr>
            <a:r>
              <a:t/>
            </a:r>
            <a:endParaRPr sz="2000"/>
          </a:p>
          <a:p>
            <a:pPr indent="0" lvl="0" marL="285750" rtl="0" algn="l">
              <a:lnSpc>
                <a:spcPct val="90000"/>
              </a:lnSpc>
              <a:spcBef>
                <a:spcPts val="1000"/>
              </a:spcBef>
              <a:spcAft>
                <a:spcPts val="0"/>
              </a:spcAft>
              <a:buClr>
                <a:schemeClr val="dk1"/>
              </a:buClr>
              <a:buSzPts val="2000"/>
              <a:buNone/>
            </a:pPr>
            <a:r>
              <a:rPr lang="en-US" sz="2000"/>
              <a:t>Learn More: </a:t>
            </a:r>
            <a:r>
              <a:rPr lang="en-US" sz="2000" u="sng">
                <a:solidFill>
                  <a:schemeClr val="hlink"/>
                </a:solidFill>
                <a:hlinkClick r:id="rId5"/>
              </a:rPr>
              <a:t>Escape from German Occupied Europe</a:t>
            </a:r>
            <a:endParaRPr sz="2000"/>
          </a:p>
        </p:txBody>
      </p:sp>
      <p:pic>
        <p:nvPicPr>
          <p:cNvPr descr="A picture containing text&#10;&#10;Description automatically generated" id="169" name="Google Shape;169;p12"/>
          <p:cNvPicPr preferRelativeResize="0"/>
          <p:nvPr/>
        </p:nvPicPr>
        <p:blipFill rotWithShape="1">
          <a:blip r:embed="rId6">
            <a:alphaModFix/>
          </a:blip>
          <a:srcRect b="0" l="0" r="0" t="0"/>
          <a:stretch/>
        </p:blipFill>
        <p:spPr>
          <a:xfrm>
            <a:off x="11543250" y="6504571"/>
            <a:ext cx="572549" cy="22860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sp>
        <p:nvSpPr>
          <p:cNvPr id="174" name="Google Shape;174;p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5" name="Google Shape;175;p13"/>
          <p:cNvSpPr txBox="1"/>
          <p:nvPr>
            <p:ph type="title"/>
          </p:nvPr>
        </p:nvSpPr>
        <p:spPr>
          <a:xfrm>
            <a:off x="385894" y="559408"/>
            <a:ext cx="3868608" cy="17464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Libre Franklin Black"/>
              <a:buNone/>
            </a:pPr>
            <a:r>
              <a:rPr lang="en-US">
                <a:latin typeface="Libre Franklin Black"/>
                <a:ea typeface="Libre Franklin Black"/>
                <a:cs typeface="Libre Franklin Black"/>
                <a:sym typeface="Libre Franklin Black"/>
              </a:rPr>
              <a:t>Escape during Wartime </a:t>
            </a:r>
            <a:endParaRPr/>
          </a:p>
        </p:txBody>
      </p:sp>
      <p:sp>
        <p:nvSpPr>
          <p:cNvPr id="176" name="Google Shape;176;p13"/>
          <p:cNvSpPr txBox="1"/>
          <p:nvPr>
            <p:ph idx="1" type="body"/>
          </p:nvPr>
        </p:nvSpPr>
        <p:spPr>
          <a:xfrm>
            <a:off x="286327" y="2484581"/>
            <a:ext cx="3968175" cy="3733339"/>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000"/>
              <a:buFont typeface="Calibri"/>
              <a:buAutoNum type="arabicPeriod"/>
            </a:pPr>
            <a:r>
              <a:rPr lang="en-US" sz="2000"/>
              <a:t>Watch the </a:t>
            </a:r>
            <a:r>
              <a:rPr lang="en-US" sz="2000" u="sng">
                <a:solidFill>
                  <a:schemeClr val="hlink"/>
                </a:solidFill>
                <a:hlinkClick r:id="rId3"/>
              </a:rPr>
              <a:t>Tour Clip</a:t>
            </a:r>
            <a:r>
              <a:rPr lang="en-US" sz="2000"/>
              <a:t> . Why was escape nearly impossible in Europe in 1939?</a:t>
            </a:r>
            <a:endParaRPr/>
          </a:p>
          <a:p>
            <a:pPr indent="-215900" lvl="0" marL="342900" rtl="0" algn="l">
              <a:lnSpc>
                <a:spcPct val="90000"/>
              </a:lnSpc>
              <a:spcBef>
                <a:spcPts val="1000"/>
              </a:spcBef>
              <a:spcAft>
                <a:spcPts val="0"/>
              </a:spcAft>
              <a:buClr>
                <a:schemeClr val="dk1"/>
              </a:buClr>
              <a:buSzPts val="2000"/>
              <a:buFont typeface="Calibri"/>
              <a:buNone/>
            </a:pPr>
            <a:r>
              <a:t/>
            </a:r>
            <a:endParaRPr sz="2000"/>
          </a:p>
          <a:p>
            <a:pPr indent="-342900" lvl="0" marL="342900" rtl="0" algn="l">
              <a:lnSpc>
                <a:spcPct val="90000"/>
              </a:lnSpc>
              <a:spcBef>
                <a:spcPts val="1000"/>
              </a:spcBef>
              <a:spcAft>
                <a:spcPts val="0"/>
              </a:spcAft>
              <a:buClr>
                <a:schemeClr val="dk1"/>
              </a:buClr>
              <a:buSzPts val="2000"/>
              <a:buFont typeface="Calibri"/>
              <a:buAutoNum type="arabicPeriod"/>
            </a:pPr>
            <a:r>
              <a:rPr lang="en-US" sz="2000"/>
              <a:t>What happen to the Frieders and Quezon? </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rPr lang="en-US" sz="2000"/>
              <a:t>Learn More: </a:t>
            </a:r>
            <a:r>
              <a:rPr lang="en-US" sz="2000" u="sng">
                <a:solidFill>
                  <a:schemeClr val="hlink"/>
                </a:solidFill>
                <a:hlinkClick r:id="rId4"/>
              </a:rPr>
              <a:t>World War II in Europe</a:t>
            </a:r>
            <a:endParaRPr sz="2000"/>
          </a:p>
        </p:txBody>
      </p:sp>
      <p:sp>
        <p:nvSpPr>
          <p:cNvPr id="177" name="Google Shape;177;p13"/>
          <p:cNvSpPr/>
          <p:nvPr/>
        </p:nvSpPr>
        <p:spPr>
          <a:xfrm>
            <a:off x="4639056"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8" name="Google Shape;178;p13"/>
          <p:cNvSpPr/>
          <p:nvPr/>
        </p:nvSpPr>
        <p:spPr>
          <a:xfrm>
            <a:off x="5118267" y="559407"/>
            <a:ext cx="6594522"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9" name="Google Shape;179;p13"/>
          <p:cNvPicPr preferRelativeResize="0"/>
          <p:nvPr/>
        </p:nvPicPr>
        <p:blipFill rotWithShape="1">
          <a:blip r:embed="rId5">
            <a:alphaModFix/>
          </a:blip>
          <a:srcRect b="0" l="6625" r="6625" t="0"/>
          <a:stretch/>
        </p:blipFill>
        <p:spPr>
          <a:xfrm>
            <a:off x="5283708" y="722376"/>
            <a:ext cx="6263640" cy="5413248"/>
          </a:xfrm>
          <a:prstGeom prst="rect">
            <a:avLst/>
          </a:prstGeom>
          <a:noFill/>
          <a:ln>
            <a:noFill/>
          </a:ln>
        </p:spPr>
      </p:pic>
      <p:pic>
        <p:nvPicPr>
          <p:cNvPr descr="Text&#10;&#10;Description automatically generated with low confidence" id="180" name="Google Shape;180;p13"/>
          <p:cNvPicPr preferRelativeResize="0"/>
          <p:nvPr/>
        </p:nvPicPr>
        <p:blipFill rotWithShape="1">
          <a:blip r:embed="rId6">
            <a:alphaModFix/>
          </a:blip>
          <a:srcRect b="0" l="0" r="0" t="0"/>
          <a:stretch/>
        </p:blipFill>
        <p:spPr>
          <a:xfrm>
            <a:off x="11397318" y="6473478"/>
            <a:ext cx="630942" cy="25192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4" name="Shape 184"/>
        <p:cNvGrpSpPr/>
        <p:nvPr/>
      </p:nvGrpSpPr>
      <p:grpSpPr>
        <a:xfrm>
          <a:off x="0" y="0"/>
          <a:ext cx="0" cy="0"/>
          <a:chOff x="0" y="0"/>
          <a:chExt cx="0" cy="0"/>
        </a:xfrm>
      </p:grpSpPr>
      <p:sp>
        <p:nvSpPr>
          <p:cNvPr id="185" name="Google Shape;185;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6" name="Google Shape;186;p14"/>
          <p:cNvSpPr/>
          <p:nvPr/>
        </p:nvSpPr>
        <p:spPr>
          <a:xfrm>
            <a:off x="558209" y="0"/>
            <a:ext cx="11167447" cy="2018806"/>
          </a:xfrm>
          <a:prstGeom prst="rect">
            <a:avLst/>
          </a:prstGeom>
          <a:solidFill>
            <a:schemeClr val="lt1"/>
          </a:solidFill>
          <a:ln cap="flat" cmpd="sng" w="12700">
            <a:solidFill>
              <a:srgbClr val="E1E1E1"/>
            </a:solidFill>
            <a:prstDash val="solid"/>
            <a:miter lim="800000"/>
            <a:headEnd len="sm" w="sm" type="none"/>
            <a:tailEnd len="sm" w="sm" type="none"/>
          </a:ln>
          <a:effectLst>
            <a:outerShdw blurRad="50800" rotWithShape="0" algn="tl" dir="2700000" dist="38100">
              <a:srgbClr val="D8D8D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7" name="Google Shape;187;p14"/>
          <p:cNvSpPr/>
          <p:nvPr/>
        </p:nvSpPr>
        <p:spPr>
          <a:xfrm>
            <a:off x="566928" y="0"/>
            <a:ext cx="11155680" cy="201168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8" name="Google Shape;188;p14"/>
          <p:cNvSpPr txBox="1"/>
          <p:nvPr>
            <p:ph type="title"/>
          </p:nvPr>
        </p:nvSpPr>
        <p:spPr>
          <a:xfrm>
            <a:off x="1115568" y="548640"/>
            <a:ext cx="10168128" cy="11795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solidFill>
                  <a:schemeClr val="dk1"/>
                </a:solidFill>
                <a:latin typeface="Libre Franklin Black"/>
                <a:ea typeface="Libre Franklin Black"/>
                <a:cs typeface="Libre Franklin Black"/>
                <a:sym typeface="Libre Franklin Black"/>
              </a:rPr>
              <a:t>The Refugees </a:t>
            </a:r>
            <a:endParaRPr/>
          </a:p>
        </p:txBody>
      </p:sp>
      <p:sp>
        <p:nvSpPr>
          <p:cNvPr id="189" name="Google Shape;189;p14"/>
          <p:cNvSpPr/>
          <p:nvPr/>
        </p:nvSpPr>
        <p:spPr>
          <a:xfrm>
            <a:off x="498834" y="767116"/>
            <a:ext cx="128016"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90" name="Google Shape;190;p14"/>
          <p:cNvPicPr preferRelativeResize="0"/>
          <p:nvPr/>
        </p:nvPicPr>
        <p:blipFill rotWithShape="1">
          <a:blip r:embed="rId3">
            <a:alphaModFix/>
          </a:blip>
          <a:srcRect b="15212" l="0" r="2" t="10237"/>
          <a:stretch/>
        </p:blipFill>
        <p:spPr>
          <a:xfrm>
            <a:off x="626850" y="2478024"/>
            <a:ext cx="3035013" cy="3694176"/>
          </a:xfrm>
          <a:prstGeom prst="rect">
            <a:avLst/>
          </a:prstGeom>
          <a:noFill/>
          <a:ln>
            <a:noFill/>
          </a:ln>
        </p:spPr>
      </p:pic>
      <p:pic>
        <p:nvPicPr>
          <p:cNvPr id="191" name="Google Shape;191;p14"/>
          <p:cNvPicPr preferRelativeResize="0"/>
          <p:nvPr>
            <p:ph idx="2" type="body"/>
          </p:nvPr>
        </p:nvPicPr>
        <p:blipFill rotWithShape="1">
          <a:blip r:embed="rId4">
            <a:alphaModFix/>
          </a:blip>
          <a:srcRect b="-1" l="13030" r="4695" t="0"/>
          <a:stretch/>
        </p:blipFill>
        <p:spPr>
          <a:xfrm>
            <a:off x="4081309" y="2478024"/>
            <a:ext cx="3039303" cy="3694176"/>
          </a:xfrm>
          <a:prstGeom prst="rect">
            <a:avLst/>
          </a:prstGeom>
          <a:noFill/>
          <a:ln>
            <a:noFill/>
          </a:ln>
        </p:spPr>
      </p:pic>
      <p:sp>
        <p:nvSpPr>
          <p:cNvPr id="192" name="Google Shape;192;p14"/>
          <p:cNvSpPr txBox="1"/>
          <p:nvPr>
            <p:ph idx="1" type="body"/>
          </p:nvPr>
        </p:nvSpPr>
        <p:spPr>
          <a:xfrm>
            <a:off x="7242299" y="2155971"/>
            <a:ext cx="4480309" cy="4016229"/>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l">
              <a:lnSpc>
                <a:spcPct val="100000"/>
              </a:lnSpc>
              <a:spcBef>
                <a:spcPts val="0"/>
              </a:spcBef>
              <a:spcAft>
                <a:spcPts val="0"/>
              </a:spcAft>
              <a:buClr>
                <a:schemeClr val="dk1"/>
              </a:buClr>
              <a:buSzPct val="100000"/>
              <a:buNone/>
            </a:pPr>
            <a:r>
              <a:t/>
            </a:r>
            <a:endParaRPr sz="1800">
              <a:latin typeface="Calibri"/>
              <a:ea typeface="Calibri"/>
              <a:cs typeface="Calibri"/>
              <a:sym typeface="Calibri"/>
            </a:endParaRPr>
          </a:p>
          <a:p>
            <a:pPr indent="0" lvl="0" marL="0" rtl="0" algn="l">
              <a:lnSpc>
                <a:spcPct val="100000"/>
              </a:lnSpc>
              <a:spcBef>
                <a:spcPts val="0"/>
              </a:spcBef>
              <a:spcAft>
                <a:spcPts val="0"/>
              </a:spcAft>
              <a:buClr>
                <a:schemeClr val="dk1"/>
              </a:buClr>
              <a:buSzPct val="100000"/>
              <a:buNone/>
            </a:pPr>
            <a:r>
              <a:t/>
            </a:r>
            <a:endParaRPr sz="1800">
              <a:latin typeface="Calibri"/>
              <a:ea typeface="Calibri"/>
              <a:cs typeface="Calibri"/>
              <a:sym typeface="Calibri"/>
            </a:endParaRPr>
          </a:p>
          <a:p>
            <a:pPr indent="0" lvl="0" marL="0" rtl="0" algn="l">
              <a:lnSpc>
                <a:spcPct val="100000"/>
              </a:lnSpc>
              <a:spcBef>
                <a:spcPts val="0"/>
              </a:spcBef>
              <a:spcAft>
                <a:spcPts val="0"/>
              </a:spcAft>
              <a:buClr>
                <a:schemeClr val="dk1"/>
              </a:buClr>
              <a:buSzPct val="100000"/>
              <a:buNone/>
            </a:pPr>
            <a:r>
              <a:rPr lang="en-US" sz="2400"/>
              <a:t>Learn More</a:t>
            </a:r>
            <a:endParaRPr/>
          </a:p>
          <a:p>
            <a:pPr indent="0" lvl="0" marL="0" rtl="0" algn="l">
              <a:lnSpc>
                <a:spcPct val="100000"/>
              </a:lnSpc>
              <a:spcBef>
                <a:spcPts val="0"/>
              </a:spcBef>
              <a:spcAft>
                <a:spcPts val="0"/>
              </a:spcAft>
              <a:buClr>
                <a:schemeClr val="dk1"/>
              </a:buClr>
              <a:buSzPct val="100000"/>
              <a:buNone/>
            </a:pPr>
            <a:r>
              <a:t/>
            </a:r>
            <a:endParaRPr sz="2400"/>
          </a:p>
          <a:p>
            <a:pPr indent="0" lvl="0" marL="0" rtl="0" algn="l">
              <a:lnSpc>
                <a:spcPct val="100000"/>
              </a:lnSpc>
              <a:spcBef>
                <a:spcPts val="0"/>
              </a:spcBef>
              <a:spcAft>
                <a:spcPts val="0"/>
              </a:spcAft>
              <a:buClr>
                <a:schemeClr val="dk1"/>
              </a:buClr>
              <a:buSzPct val="100000"/>
              <a:buNone/>
            </a:pPr>
            <a:r>
              <a:rPr lang="en-US" sz="2400"/>
              <a:t>Lotte Cassel Hershfield &amp; Frank Ephraim were children when their families made their way to the Philippines. Both have shared their experiences. Frank is the author of the book </a:t>
            </a:r>
            <a:r>
              <a:rPr i="1" lang="en-US" sz="2400"/>
              <a:t>Escape to Manila. </a:t>
            </a:r>
            <a:r>
              <a:rPr lang="en-US" sz="2400"/>
              <a:t>You can Learn more about them by listening and watching their testimonies. </a:t>
            </a:r>
            <a:endParaRPr/>
          </a:p>
          <a:p>
            <a:pPr indent="0" lvl="0" marL="0" rtl="0" algn="l">
              <a:lnSpc>
                <a:spcPct val="90000"/>
              </a:lnSpc>
              <a:spcBef>
                <a:spcPts val="1000"/>
              </a:spcBef>
              <a:spcAft>
                <a:spcPts val="0"/>
              </a:spcAft>
              <a:buClr>
                <a:schemeClr val="dk1"/>
              </a:buClr>
              <a:buSzPct val="100000"/>
              <a:buNone/>
            </a:pPr>
            <a:r>
              <a:t/>
            </a:r>
            <a:endParaRPr b="1" i="0" sz="2400" u="sng" cap="none" strike="noStrike">
              <a:solidFill>
                <a:schemeClr val="accent1"/>
              </a:solidFill>
              <a:hlinkClick r:id="rId5">
                <a:extLst>
                  <a:ext uri="{A12FA001-AC4F-418D-AE19-62706E023703}">
                    <ahyp:hlinkClr val="tx"/>
                  </a:ext>
                </a:extLst>
              </a:hlinkClick>
            </a:endParaRPr>
          </a:p>
          <a:p>
            <a:pPr indent="-205740" lvl="0" marL="228600" rtl="0" algn="l">
              <a:lnSpc>
                <a:spcPct val="90000"/>
              </a:lnSpc>
              <a:spcBef>
                <a:spcPts val="1000"/>
              </a:spcBef>
              <a:spcAft>
                <a:spcPts val="0"/>
              </a:spcAft>
              <a:buClr>
                <a:schemeClr val="accent1"/>
              </a:buClr>
              <a:buSzPct val="100000"/>
              <a:buChar char="•"/>
            </a:pPr>
            <a:r>
              <a:rPr b="1" i="0" lang="en-US" sz="2400" u="sng" cap="none" strike="noStrike">
                <a:solidFill>
                  <a:schemeClr val="accent1"/>
                </a:solidFill>
                <a:hlinkClick r:id="rId6">
                  <a:extLst>
                    <a:ext uri="{A12FA001-AC4F-418D-AE19-62706E023703}">
                      <ahyp:hlinkClr val="tx"/>
                    </a:ext>
                  </a:extLst>
                </a:hlinkClick>
              </a:rPr>
              <a:t>Frank Ephraim Audio</a:t>
            </a:r>
            <a:endParaRPr b="1" i="0" sz="2400" u="none" cap="none" strike="noStrike">
              <a:solidFill>
                <a:schemeClr val="accent1"/>
              </a:solidFill>
            </a:endParaRPr>
          </a:p>
          <a:p>
            <a:pPr indent="-205740" lvl="0" marL="228600" rtl="0" algn="l">
              <a:lnSpc>
                <a:spcPct val="90000"/>
              </a:lnSpc>
              <a:spcBef>
                <a:spcPts val="1000"/>
              </a:spcBef>
              <a:spcAft>
                <a:spcPts val="0"/>
              </a:spcAft>
              <a:buClr>
                <a:schemeClr val="accent1"/>
              </a:buClr>
              <a:buSzPct val="100000"/>
              <a:buChar char="•"/>
            </a:pPr>
            <a:r>
              <a:rPr b="1" i="0" lang="en-US" sz="2400" u="sng" cap="none" strike="noStrike">
                <a:solidFill>
                  <a:schemeClr val="accent1"/>
                </a:solidFill>
                <a:hlinkClick r:id="rId7">
                  <a:extLst>
                    <a:ext uri="{A12FA001-AC4F-418D-AE19-62706E023703}">
                      <ahyp:hlinkClr val="tx"/>
                    </a:ext>
                  </a:extLst>
                </a:hlinkClick>
              </a:rPr>
              <a:t>Lotte Hershfield Testimony</a:t>
            </a:r>
            <a:br>
              <a:rPr i="0" lang="en-US" sz="2400" u="none" cap="none" strike="noStrike">
                <a:solidFill>
                  <a:schemeClr val="dk1"/>
                </a:solidFill>
              </a:rPr>
            </a:br>
            <a:endParaRPr b="0" i="0" sz="2400" u="none" cap="none" strike="noStrike">
              <a:solidFill>
                <a:schemeClr val="dk1"/>
              </a:solidFill>
            </a:endParaRPr>
          </a:p>
          <a:p>
            <a:pPr indent="-131445" lvl="0" marL="228600" rtl="0" algn="l">
              <a:lnSpc>
                <a:spcPct val="100000"/>
              </a:lnSpc>
              <a:spcBef>
                <a:spcPts val="0"/>
              </a:spcBef>
              <a:spcAft>
                <a:spcPts val="0"/>
              </a:spcAft>
              <a:buClr>
                <a:schemeClr val="dk1"/>
              </a:buClr>
              <a:buSzPct val="100000"/>
              <a:buNone/>
            </a:pPr>
            <a:r>
              <a:t/>
            </a:r>
            <a:endParaRPr sz="1800">
              <a:latin typeface="Calibri"/>
              <a:ea typeface="Calibri"/>
              <a:cs typeface="Calibri"/>
              <a:sym typeface="Calibri"/>
            </a:endParaRPr>
          </a:p>
          <a:p>
            <a:pPr indent="-131445" lvl="0" marL="228600" rtl="0" algn="l">
              <a:lnSpc>
                <a:spcPct val="100000"/>
              </a:lnSpc>
              <a:spcBef>
                <a:spcPts val="0"/>
              </a:spcBef>
              <a:spcAft>
                <a:spcPts val="0"/>
              </a:spcAft>
              <a:buClr>
                <a:schemeClr val="dk1"/>
              </a:buClr>
              <a:buSzPct val="100000"/>
              <a:buNone/>
            </a:pPr>
            <a:r>
              <a:t/>
            </a:r>
            <a:endParaRPr sz="1800">
              <a:latin typeface="Calibri"/>
              <a:ea typeface="Calibri"/>
              <a:cs typeface="Calibri"/>
              <a:sym typeface="Calibri"/>
            </a:endParaRPr>
          </a:p>
          <a:p>
            <a:pPr indent="-131445" lvl="0" marL="228600" rtl="0" algn="l">
              <a:lnSpc>
                <a:spcPct val="90000"/>
              </a:lnSpc>
              <a:spcBef>
                <a:spcPts val="1000"/>
              </a:spcBef>
              <a:spcAft>
                <a:spcPts val="0"/>
              </a:spcAft>
              <a:buClr>
                <a:schemeClr val="dk1"/>
              </a:buClr>
              <a:buSzPct val="100000"/>
              <a:buNone/>
            </a:pPr>
            <a:r>
              <a:t/>
            </a:r>
            <a:endParaRPr sz="1800"/>
          </a:p>
        </p:txBody>
      </p:sp>
      <p:pic>
        <p:nvPicPr>
          <p:cNvPr id="193" name="Google Shape;193;p14"/>
          <p:cNvPicPr preferRelativeResize="0"/>
          <p:nvPr/>
        </p:nvPicPr>
        <p:blipFill rotWithShape="1">
          <a:blip r:embed="rId8">
            <a:alphaModFix/>
          </a:blip>
          <a:srcRect b="0" l="0" r="0" t="0"/>
          <a:stretch/>
        </p:blipFill>
        <p:spPr>
          <a:xfrm>
            <a:off x="11383861" y="6415110"/>
            <a:ext cx="666464" cy="268437"/>
          </a:xfrm>
          <a:prstGeom prst="rect">
            <a:avLst/>
          </a:prstGeom>
          <a:noFill/>
          <a:ln>
            <a:noFill/>
          </a:ln>
        </p:spPr>
      </p:pic>
      <p:sp>
        <p:nvSpPr>
          <p:cNvPr id="194" name="Google Shape;194;p14"/>
          <p:cNvSpPr txBox="1"/>
          <p:nvPr/>
        </p:nvSpPr>
        <p:spPr>
          <a:xfrm>
            <a:off x="3959622" y="6145768"/>
            <a:ext cx="93807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Frank Ephraim</a:t>
            </a:r>
            <a:endParaRPr/>
          </a:p>
        </p:txBody>
      </p:sp>
      <p:sp>
        <p:nvSpPr>
          <p:cNvPr id="195" name="Google Shape;195;p14"/>
          <p:cNvSpPr txBox="1"/>
          <p:nvPr/>
        </p:nvSpPr>
        <p:spPr>
          <a:xfrm>
            <a:off x="546987" y="6145768"/>
            <a:ext cx="308491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333333"/>
                </a:solidFill>
                <a:latin typeface="Calibri"/>
                <a:ea typeface="Calibri"/>
                <a:cs typeface="Calibri"/>
                <a:sym typeface="Calibri"/>
              </a:rPr>
              <a:t>Margot and Lotte Cassel pose with their cones and backpacks on their first day of school.</a:t>
            </a:r>
            <a:endParaRPr/>
          </a:p>
        </p:txBody>
      </p:sp>
      <p:sp>
        <p:nvSpPr>
          <p:cNvPr id="196" name="Google Shape;196;p14"/>
          <p:cNvSpPr txBox="1"/>
          <p:nvPr/>
        </p:nvSpPr>
        <p:spPr>
          <a:xfrm>
            <a:off x="582245" y="5846254"/>
            <a:ext cx="306728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800">
                <a:solidFill>
                  <a:schemeClr val="lt1"/>
                </a:solidFill>
                <a:latin typeface="Helvetica Neue"/>
                <a:ea typeface="Helvetica Neue"/>
                <a:cs typeface="Helvetica Neue"/>
                <a:sym typeface="Helvetica Neue"/>
              </a:rPr>
              <a:t>Photo. United States Holocaust Memorial Museum, courtesy of Margot Kestenbaum.</a:t>
            </a:r>
            <a:endParaRPr sz="8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 name="Shape 200"/>
        <p:cNvGrpSpPr/>
        <p:nvPr/>
      </p:nvGrpSpPr>
      <p:grpSpPr>
        <a:xfrm>
          <a:off x="0" y="0"/>
          <a:ext cx="0" cy="0"/>
          <a:chOff x="0" y="0"/>
          <a:chExt cx="0" cy="0"/>
        </a:xfrm>
      </p:grpSpPr>
      <p:sp>
        <p:nvSpPr>
          <p:cNvPr id="201" name="Google Shape;201;p15"/>
          <p:cNvSpPr txBox="1"/>
          <p:nvPr>
            <p:ph type="title"/>
          </p:nvPr>
        </p:nvSpPr>
        <p:spPr>
          <a:xfrm>
            <a:off x="544875" y="149465"/>
            <a:ext cx="3697511" cy="167660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Libre Franklin Black"/>
              <a:buNone/>
            </a:pPr>
            <a:r>
              <a:rPr lang="en-US">
                <a:latin typeface="Libre Franklin Black"/>
                <a:ea typeface="Libre Franklin Black"/>
                <a:cs typeface="Libre Franklin Black"/>
                <a:sym typeface="Libre Franklin Black"/>
              </a:rPr>
              <a:t>Refugees in Manilla </a:t>
            </a:r>
            <a:endParaRPr/>
          </a:p>
        </p:txBody>
      </p:sp>
      <p:sp>
        <p:nvSpPr>
          <p:cNvPr id="202" name="Google Shape;202;p15"/>
          <p:cNvSpPr txBox="1"/>
          <p:nvPr>
            <p:ph idx="1" type="body"/>
          </p:nvPr>
        </p:nvSpPr>
        <p:spPr>
          <a:xfrm>
            <a:off x="544875" y="1826068"/>
            <a:ext cx="3697510" cy="3785419"/>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rgbClr val="49666B"/>
              </a:buClr>
              <a:buSzPts val="2000"/>
              <a:buFont typeface="Calibri"/>
              <a:buAutoNum type="arabicPeriod"/>
            </a:pPr>
            <a:r>
              <a:rPr lang="en-US" sz="2000"/>
              <a:t>Watch the </a:t>
            </a:r>
            <a:r>
              <a:rPr lang="en-US" sz="2000" u="sng">
                <a:solidFill>
                  <a:schemeClr val="hlink"/>
                </a:solidFill>
                <a:hlinkClick r:id="rId3"/>
              </a:rPr>
              <a:t>Tour clip</a:t>
            </a:r>
            <a:r>
              <a:rPr lang="en-US" sz="2000"/>
              <a:t> &amp; read the quote: “In Manila, my father was not a displaced person, he was a misplaced person.” (Lotte Cassell) </a:t>
            </a:r>
            <a:br>
              <a:rPr lang="en-US" sz="2000"/>
            </a:br>
            <a:br>
              <a:rPr lang="en-US" sz="2000"/>
            </a:br>
            <a:r>
              <a:rPr lang="en-US" sz="2000"/>
              <a:t>What do you think Lotte’s father meant by this? </a:t>
            </a:r>
            <a:endParaRPr/>
          </a:p>
          <a:p>
            <a:pPr indent="-330200" lvl="0" marL="457200" rtl="0" algn="l">
              <a:lnSpc>
                <a:spcPct val="90000"/>
              </a:lnSpc>
              <a:spcBef>
                <a:spcPts val="1000"/>
              </a:spcBef>
              <a:spcAft>
                <a:spcPts val="0"/>
              </a:spcAft>
              <a:buClr>
                <a:srgbClr val="49666B"/>
              </a:buClr>
              <a:buSzPts val="2000"/>
              <a:buFont typeface="Calibri"/>
              <a:buNone/>
            </a:pPr>
            <a:r>
              <a:t/>
            </a:r>
            <a:endParaRPr sz="2000"/>
          </a:p>
          <a:p>
            <a:pPr indent="-330200" lvl="0" marL="457200" rtl="0" algn="l">
              <a:lnSpc>
                <a:spcPct val="90000"/>
              </a:lnSpc>
              <a:spcBef>
                <a:spcPts val="1000"/>
              </a:spcBef>
              <a:spcAft>
                <a:spcPts val="0"/>
              </a:spcAft>
              <a:buClr>
                <a:srgbClr val="49666B"/>
              </a:buClr>
              <a:buSzPts val="2000"/>
              <a:buFont typeface="Calibri"/>
              <a:buNone/>
            </a:pPr>
            <a:r>
              <a:t/>
            </a:r>
            <a:endParaRPr sz="2000"/>
          </a:p>
          <a:p>
            <a:pPr indent="-457200" lvl="0" marL="457200" rtl="0" algn="l">
              <a:lnSpc>
                <a:spcPct val="90000"/>
              </a:lnSpc>
              <a:spcBef>
                <a:spcPts val="1000"/>
              </a:spcBef>
              <a:spcAft>
                <a:spcPts val="0"/>
              </a:spcAft>
              <a:buClr>
                <a:srgbClr val="49666B"/>
              </a:buClr>
              <a:buSzPts val="2000"/>
              <a:buFont typeface="Calibri"/>
              <a:buAutoNum type="arabicPeriod"/>
            </a:pPr>
            <a:r>
              <a:rPr lang="en-US" sz="2000"/>
              <a:t>What happened to the refugees as the war went on? </a:t>
            </a:r>
            <a:endParaRPr/>
          </a:p>
          <a:p>
            <a:pPr indent="0" lvl="0" marL="0" rtl="0" algn="l">
              <a:lnSpc>
                <a:spcPct val="90000"/>
              </a:lnSpc>
              <a:spcBef>
                <a:spcPts val="1000"/>
              </a:spcBef>
              <a:spcAft>
                <a:spcPts val="0"/>
              </a:spcAft>
              <a:buClr>
                <a:srgbClr val="49666B"/>
              </a:buClr>
              <a:buSzPts val="1800"/>
              <a:buNone/>
            </a:pPr>
            <a:r>
              <a:t/>
            </a:r>
            <a:endParaRPr sz="1800"/>
          </a:p>
        </p:txBody>
      </p:sp>
      <p:sp>
        <p:nvSpPr>
          <p:cNvPr id="203" name="Google Shape;203;p15"/>
          <p:cNvSpPr/>
          <p:nvPr/>
        </p:nvSpPr>
        <p:spPr>
          <a:xfrm>
            <a:off x="4632246" y="0"/>
            <a:ext cx="7559754" cy="6858000"/>
          </a:xfrm>
          <a:prstGeom prst="rect">
            <a:avLst/>
          </a:prstGeom>
          <a:solidFill>
            <a:srgbClr val="4966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15"/>
          <p:cNvSpPr/>
          <p:nvPr/>
        </p:nvSpPr>
        <p:spPr>
          <a:xfrm>
            <a:off x="5092995" y="484632"/>
            <a:ext cx="6709145"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iagram&#10;&#10;Description automatically generated" id="205" name="Google Shape;205;p15"/>
          <p:cNvPicPr preferRelativeResize="0"/>
          <p:nvPr/>
        </p:nvPicPr>
        <p:blipFill rotWithShape="1">
          <a:blip r:embed="rId4">
            <a:alphaModFix/>
          </a:blip>
          <a:srcRect b="9374" l="0" r="-3" t="16745"/>
          <a:stretch/>
        </p:blipFill>
        <p:spPr>
          <a:xfrm>
            <a:off x="5414728" y="827678"/>
            <a:ext cx="3603723" cy="1996780"/>
          </a:xfrm>
          <a:prstGeom prst="rect">
            <a:avLst/>
          </a:prstGeom>
          <a:noFill/>
          <a:ln>
            <a:noFill/>
          </a:ln>
        </p:spPr>
      </p:pic>
      <p:pic>
        <p:nvPicPr>
          <p:cNvPr descr="A map of a city&#10;&#10;Description automatically generated with low confidence" id="206" name="Google Shape;206;p15"/>
          <p:cNvPicPr preferRelativeResize="0"/>
          <p:nvPr/>
        </p:nvPicPr>
        <p:blipFill rotWithShape="1">
          <a:blip r:embed="rId5">
            <a:alphaModFix/>
          </a:blip>
          <a:srcRect b="-3" l="0" r="7502" t="0"/>
          <a:stretch/>
        </p:blipFill>
        <p:spPr>
          <a:xfrm>
            <a:off x="5414729" y="2989903"/>
            <a:ext cx="3603723" cy="2922096"/>
          </a:xfrm>
          <a:prstGeom prst="rect">
            <a:avLst/>
          </a:prstGeom>
          <a:noFill/>
          <a:ln>
            <a:noFill/>
          </a:ln>
        </p:spPr>
      </p:pic>
      <p:pic>
        <p:nvPicPr>
          <p:cNvPr descr="Map&#10;&#10;Description automatically generated" id="207" name="Google Shape;207;p15"/>
          <p:cNvPicPr preferRelativeResize="0"/>
          <p:nvPr/>
        </p:nvPicPr>
        <p:blipFill rotWithShape="1">
          <a:blip r:embed="rId6">
            <a:alphaModFix/>
          </a:blip>
          <a:srcRect b="1" l="7758" r="22472" t="0"/>
          <a:stretch/>
        </p:blipFill>
        <p:spPr>
          <a:xfrm>
            <a:off x="9173937" y="827678"/>
            <a:ext cx="2315724" cy="5086759"/>
          </a:xfrm>
          <a:prstGeom prst="rect">
            <a:avLst/>
          </a:prstGeom>
          <a:noFill/>
          <a:ln>
            <a:noFill/>
          </a:ln>
        </p:spPr>
      </p:pic>
      <p:pic>
        <p:nvPicPr>
          <p:cNvPr descr="Text&#10;&#10;Description automatically generated with low confidence" id="208" name="Google Shape;208;p15"/>
          <p:cNvPicPr preferRelativeResize="0"/>
          <p:nvPr/>
        </p:nvPicPr>
        <p:blipFill rotWithShape="1">
          <a:blip r:embed="rId7">
            <a:alphaModFix/>
          </a:blip>
          <a:srcRect b="0" l="0" r="0" t="0"/>
          <a:stretch/>
        </p:blipFill>
        <p:spPr>
          <a:xfrm>
            <a:off x="11416144" y="6491984"/>
            <a:ext cx="630942" cy="25192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2" name="Shape 212"/>
        <p:cNvGrpSpPr/>
        <p:nvPr/>
      </p:nvGrpSpPr>
      <p:grpSpPr>
        <a:xfrm>
          <a:off x="0" y="0"/>
          <a:ext cx="0" cy="0"/>
          <a:chOff x="0" y="0"/>
          <a:chExt cx="0" cy="0"/>
        </a:xfrm>
      </p:grpSpPr>
      <p:sp>
        <p:nvSpPr>
          <p:cNvPr id="213" name="Google Shape;213;p16"/>
          <p:cNvSpPr txBox="1"/>
          <p:nvPr>
            <p:ph type="title"/>
          </p:nvPr>
        </p:nvSpPr>
        <p:spPr>
          <a:xfrm>
            <a:off x="219076" y="85726"/>
            <a:ext cx="4251323" cy="118974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Libre Franklin Black"/>
              <a:buNone/>
            </a:pPr>
            <a:r>
              <a:rPr lang="en-US">
                <a:solidFill>
                  <a:schemeClr val="dk1"/>
                </a:solidFill>
                <a:latin typeface="Libre Franklin Black"/>
                <a:ea typeface="Libre Franklin Black"/>
                <a:cs typeface="Libre Franklin Black"/>
                <a:sym typeface="Libre Franklin Black"/>
              </a:rPr>
              <a:t>Be an Upstander</a:t>
            </a:r>
            <a:endParaRPr/>
          </a:p>
        </p:txBody>
      </p:sp>
      <p:sp>
        <p:nvSpPr>
          <p:cNvPr id="214" name="Google Shape;214;p16"/>
          <p:cNvSpPr txBox="1"/>
          <p:nvPr>
            <p:ph idx="2" type="body"/>
          </p:nvPr>
        </p:nvSpPr>
        <p:spPr>
          <a:xfrm>
            <a:off x="219076" y="1466999"/>
            <a:ext cx="4067173" cy="48387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000"/>
              <a:buFont typeface="Calibri"/>
              <a:buAutoNum type="arabicPeriod"/>
            </a:pPr>
            <a:r>
              <a:rPr lang="en-US" sz="2000"/>
              <a:t>Watch the </a:t>
            </a:r>
            <a:r>
              <a:rPr lang="en-US" sz="2000" u="sng">
                <a:solidFill>
                  <a:schemeClr val="hlink"/>
                </a:solidFill>
                <a:hlinkClick r:id="rId3"/>
              </a:rPr>
              <a:t>Tour Clip</a:t>
            </a:r>
            <a:r>
              <a:rPr lang="en-US" sz="2000"/>
              <a:t>. How did the Frieders, McNutt &amp; Quezon fulfill Edith Carter’s message to us? </a:t>
            </a:r>
            <a:endParaRPr/>
          </a:p>
          <a:p>
            <a:pPr indent="-215900" lvl="0" marL="342900" rtl="0" algn="l">
              <a:lnSpc>
                <a:spcPct val="90000"/>
              </a:lnSpc>
              <a:spcBef>
                <a:spcPts val="1000"/>
              </a:spcBef>
              <a:spcAft>
                <a:spcPts val="0"/>
              </a:spcAft>
              <a:buClr>
                <a:schemeClr val="dk1"/>
              </a:buClr>
              <a:buSzPts val="2000"/>
              <a:buFont typeface="Calibri"/>
              <a:buNone/>
            </a:pPr>
            <a:r>
              <a:t/>
            </a:r>
            <a:endParaRPr sz="2000"/>
          </a:p>
          <a:p>
            <a:pPr indent="-215900" lvl="0" marL="342900" rtl="0" algn="l">
              <a:lnSpc>
                <a:spcPct val="90000"/>
              </a:lnSpc>
              <a:spcBef>
                <a:spcPts val="1000"/>
              </a:spcBef>
              <a:spcAft>
                <a:spcPts val="0"/>
              </a:spcAft>
              <a:buClr>
                <a:schemeClr val="dk1"/>
              </a:buClr>
              <a:buSzPts val="2000"/>
              <a:buFont typeface="Calibri"/>
              <a:buNone/>
            </a:pPr>
            <a:r>
              <a:t/>
            </a:r>
            <a:endParaRPr sz="2000"/>
          </a:p>
          <a:p>
            <a:pPr indent="-215900" lvl="0" marL="342900" rtl="0" algn="l">
              <a:lnSpc>
                <a:spcPct val="90000"/>
              </a:lnSpc>
              <a:spcBef>
                <a:spcPts val="1000"/>
              </a:spcBef>
              <a:spcAft>
                <a:spcPts val="0"/>
              </a:spcAft>
              <a:buClr>
                <a:schemeClr val="dk1"/>
              </a:buClr>
              <a:buSzPts val="2000"/>
              <a:buFont typeface="Calibri"/>
              <a:buNone/>
            </a:pPr>
            <a:r>
              <a:t/>
            </a:r>
            <a:endParaRPr sz="2000"/>
          </a:p>
          <a:p>
            <a:pPr indent="-342900" lvl="0" marL="342900" rtl="0" algn="l">
              <a:lnSpc>
                <a:spcPct val="90000"/>
              </a:lnSpc>
              <a:spcBef>
                <a:spcPts val="1000"/>
              </a:spcBef>
              <a:spcAft>
                <a:spcPts val="0"/>
              </a:spcAft>
              <a:buClr>
                <a:schemeClr val="dk1"/>
              </a:buClr>
              <a:buSzPts val="2000"/>
              <a:buFont typeface="Calibri"/>
              <a:buAutoNum type="arabicPeriod"/>
            </a:pPr>
            <a:r>
              <a:rPr lang="en-US" sz="2000"/>
              <a:t>What is something that is important to you? How are you contributing to making change in your community?</a:t>
            </a:r>
            <a:endParaRPr/>
          </a:p>
          <a:p>
            <a:pPr indent="-215900" lvl="0" marL="342900" rtl="0" algn="l">
              <a:lnSpc>
                <a:spcPct val="90000"/>
              </a:lnSpc>
              <a:spcBef>
                <a:spcPts val="1000"/>
              </a:spcBef>
              <a:spcAft>
                <a:spcPts val="0"/>
              </a:spcAft>
              <a:buClr>
                <a:schemeClr val="dk1"/>
              </a:buClr>
              <a:buSzPts val="2000"/>
              <a:buFont typeface="Calibri"/>
              <a:buNone/>
            </a:pPr>
            <a:r>
              <a:t/>
            </a:r>
            <a:endParaRPr sz="2000"/>
          </a:p>
          <a:p>
            <a:pPr indent="-215900" lvl="0" marL="342900" rtl="0" algn="l">
              <a:lnSpc>
                <a:spcPct val="90000"/>
              </a:lnSpc>
              <a:spcBef>
                <a:spcPts val="1000"/>
              </a:spcBef>
              <a:spcAft>
                <a:spcPts val="0"/>
              </a:spcAft>
              <a:buClr>
                <a:schemeClr val="dk1"/>
              </a:buClr>
              <a:buSzPts val="2000"/>
              <a:buFont typeface="Calibri"/>
              <a:buNone/>
            </a:pPr>
            <a:r>
              <a:t/>
            </a:r>
            <a:endParaRPr sz="2000"/>
          </a:p>
          <a:p>
            <a:pPr indent="-342900" lvl="0" marL="342900" rtl="0" algn="l">
              <a:lnSpc>
                <a:spcPct val="90000"/>
              </a:lnSpc>
              <a:spcBef>
                <a:spcPts val="1000"/>
              </a:spcBef>
              <a:spcAft>
                <a:spcPts val="0"/>
              </a:spcAft>
              <a:buClr>
                <a:schemeClr val="dk1"/>
              </a:buClr>
              <a:buSzPts val="2000"/>
              <a:buFont typeface="Calibri"/>
              <a:buAutoNum type="arabicPeriod"/>
            </a:pPr>
            <a:r>
              <a:rPr lang="en-US" sz="2000"/>
              <a:t>How will you use your character strengths to make this change?</a:t>
            </a:r>
            <a:endParaRPr/>
          </a:p>
        </p:txBody>
      </p:sp>
      <p:sp>
        <p:nvSpPr>
          <p:cNvPr id="215" name="Google Shape;215;p16"/>
          <p:cNvSpPr/>
          <p:nvPr/>
        </p:nvSpPr>
        <p:spPr>
          <a:xfrm>
            <a:off x="4639056"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6" name="Google Shape;216;p16"/>
          <p:cNvSpPr/>
          <p:nvPr/>
        </p:nvSpPr>
        <p:spPr>
          <a:xfrm>
            <a:off x="5123688" y="557784"/>
            <a:ext cx="6584098"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ext, whiteboard&#10;&#10;Description automatically generated" id="217" name="Google Shape;217;p16"/>
          <p:cNvPicPr preferRelativeResize="0"/>
          <p:nvPr>
            <p:ph idx="1" type="body"/>
          </p:nvPr>
        </p:nvPicPr>
        <p:blipFill rotWithShape="1">
          <a:blip r:embed="rId4">
            <a:alphaModFix/>
          </a:blip>
          <a:srcRect b="0" l="0" r="0" t="0"/>
          <a:stretch/>
        </p:blipFill>
        <p:spPr>
          <a:xfrm>
            <a:off x="5405862" y="1275466"/>
            <a:ext cx="6019331" cy="4303821"/>
          </a:xfrm>
          <a:prstGeom prst="rect">
            <a:avLst/>
          </a:prstGeom>
          <a:noFill/>
          <a:ln>
            <a:noFill/>
          </a:ln>
        </p:spPr>
      </p:pic>
      <p:pic>
        <p:nvPicPr>
          <p:cNvPr descr="Text&#10;&#10;Description automatically generated with low confidence" id="218" name="Google Shape;218;p16"/>
          <p:cNvPicPr preferRelativeResize="0"/>
          <p:nvPr/>
        </p:nvPicPr>
        <p:blipFill rotWithShape="1">
          <a:blip r:embed="rId5">
            <a:alphaModFix/>
          </a:blip>
          <a:srcRect b="0" l="0" r="0" t="0"/>
          <a:stretch/>
        </p:blipFill>
        <p:spPr>
          <a:xfrm>
            <a:off x="11392315" y="6529852"/>
            <a:ext cx="630942" cy="2519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latin typeface="Libre Franklin Black"/>
                <a:ea typeface="Libre Franklin Black"/>
                <a:cs typeface="Libre Franklin Black"/>
                <a:sym typeface="Libre Franklin Black"/>
              </a:rPr>
              <a:t>Introduction to the Resource</a:t>
            </a:r>
            <a:endParaRPr/>
          </a:p>
        </p:txBody>
      </p:sp>
      <p:sp>
        <p:nvSpPr>
          <p:cNvPr id="57" name="Google Shape;57;p2"/>
          <p:cNvSpPr txBox="1"/>
          <p:nvPr>
            <p:ph idx="1" type="body"/>
          </p:nvPr>
        </p:nvSpPr>
        <p:spPr>
          <a:xfrm>
            <a:off x="838200" y="1514906"/>
            <a:ext cx="10515600" cy="4351338"/>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dk1"/>
              </a:buClr>
              <a:buSzPct val="100000"/>
              <a:buNone/>
            </a:pPr>
            <a:r>
              <a:rPr lang="en-US" sz="2200"/>
              <a:t>Rescue in the Philippines: An Upstander Story is an asynchronous or synchronous activity that emphasizes the importance of using one’s character strengths to be an Upstander. </a:t>
            </a:r>
            <a:endParaRPr/>
          </a:p>
          <a:p>
            <a:pPr indent="0" lvl="0" marL="0" rtl="0" algn="l">
              <a:lnSpc>
                <a:spcPct val="90000"/>
              </a:lnSpc>
              <a:spcBef>
                <a:spcPts val="1000"/>
              </a:spcBef>
              <a:spcAft>
                <a:spcPts val="0"/>
              </a:spcAft>
              <a:buClr>
                <a:schemeClr val="dk1"/>
              </a:buClr>
              <a:buSzPct val="100000"/>
              <a:buNone/>
            </a:pPr>
            <a:r>
              <a:rPr lang="en-US" sz="2200"/>
              <a:t>There are questions for the students to reflect upon and answer, and links to learn more about the history of World War II and the Holocaust as it relates to the Frieder brothers, Paul McNutt &amp; Manuel Quezon who worked together to bring Jewish refugees to the Philippines.</a:t>
            </a:r>
            <a:endParaRPr/>
          </a:p>
          <a:p>
            <a:pPr indent="0" lvl="0" marL="0" rtl="0" algn="l">
              <a:lnSpc>
                <a:spcPct val="90000"/>
              </a:lnSpc>
              <a:spcBef>
                <a:spcPts val="1000"/>
              </a:spcBef>
              <a:spcAft>
                <a:spcPts val="0"/>
              </a:spcAft>
              <a:buClr>
                <a:schemeClr val="dk1"/>
              </a:buClr>
              <a:buSzPct val="100000"/>
              <a:buNone/>
            </a:pPr>
            <a:r>
              <a:rPr lang="en-US" sz="2200"/>
              <a:t>Also included are tour clips recorded in the Museum. The clips feature an HHC staff member telling the history and story of the upstanders and refugees, as well as local survivors.</a:t>
            </a:r>
            <a:endParaRPr/>
          </a:p>
          <a:p>
            <a:pPr indent="0" lvl="0" marL="0" rtl="0" algn="l">
              <a:lnSpc>
                <a:spcPct val="90000"/>
              </a:lnSpc>
              <a:spcBef>
                <a:spcPts val="1000"/>
              </a:spcBef>
              <a:spcAft>
                <a:spcPts val="0"/>
              </a:spcAft>
              <a:buClr>
                <a:schemeClr val="dk1"/>
              </a:buClr>
              <a:buSzPct val="100000"/>
              <a:buNone/>
            </a:pPr>
            <a:r>
              <a:rPr lang="en-US" sz="2200"/>
              <a:t>To go further with the resource, you can view the </a:t>
            </a:r>
            <a:r>
              <a:rPr lang="en-US" sz="2200" u="sng">
                <a:solidFill>
                  <a:schemeClr val="hlink"/>
                </a:solidFill>
                <a:hlinkClick r:id="rId3"/>
              </a:rPr>
              <a:t>education version </a:t>
            </a:r>
            <a:r>
              <a:rPr lang="en-US" sz="2200"/>
              <a:t>of the </a:t>
            </a:r>
            <a:r>
              <a:rPr i="1" lang="en-US" sz="2200"/>
              <a:t>Rescue in the Philippines </a:t>
            </a:r>
            <a:r>
              <a:rPr lang="en-US" sz="2200"/>
              <a:t>film either before or after using the activity.  There is also a </a:t>
            </a:r>
            <a:r>
              <a:rPr lang="en-US" sz="2200" u="sng">
                <a:solidFill>
                  <a:schemeClr val="hlink"/>
                </a:solidFill>
                <a:hlinkClick r:id="rId4"/>
              </a:rPr>
              <a:t>website</a:t>
            </a:r>
            <a:r>
              <a:rPr lang="en-US" sz="2200"/>
              <a:t> devoted to the making of the film with interviews, photographs and primary source documents. </a:t>
            </a:r>
            <a:endParaRPr/>
          </a:p>
          <a:p>
            <a:pPr indent="0" lvl="0" marL="0" rtl="0" algn="l">
              <a:lnSpc>
                <a:spcPct val="90000"/>
              </a:lnSpc>
              <a:spcBef>
                <a:spcPts val="1000"/>
              </a:spcBef>
              <a:spcAft>
                <a:spcPts val="0"/>
              </a:spcAft>
              <a:buClr>
                <a:schemeClr val="dk1"/>
              </a:buClr>
              <a:buSzPct val="100000"/>
              <a:buNone/>
            </a:pPr>
            <a:r>
              <a:rPr lang="en-US" sz="2200"/>
              <a:t>For more on how to be an upstander we have four additional </a:t>
            </a:r>
            <a:r>
              <a:rPr lang="en-US" sz="2200" u="sng">
                <a:solidFill>
                  <a:schemeClr val="hlink"/>
                </a:solidFill>
                <a:hlinkClick r:id="rId5"/>
              </a:rPr>
              <a:t>activity boards</a:t>
            </a:r>
            <a:r>
              <a:rPr lang="en-US" sz="2200"/>
              <a:t> you can use with your students. </a:t>
            </a:r>
            <a:endParaRPr/>
          </a:p>
          <a:p>
            <a:pPr indent="0" lvl="0" marL="0" rtl="0" algn="l">
              <a:lnSpc>
                <a:spcPct val="90000"/>
              </a:lnSpc>
              <a:spcBef>
                <a:spcPts val="1000"/>
              </a:spcBef>
              <a:spcAft>
                <a:spcPts val="0"/>
              </a:spcAft>
              <a:buClr>
                <a:schemeClr val="dk1"/>
              </a:buClr>
              <a:buSzPct val="100000"/>
              <a:buNone/>
            </a:pPr>
            <a:r>
              <a:t/>
            </a:r>
            <a:endParaRPr/>
          </a:p>
        </p:txBody>
      </p:sp>
      <p:pic>
        <p:nvPicPr>
          <p:cNvPr descr="A picture containing text&#10;&#10;Description automatically generated" id="58" name="Google Shape;58;p2"/>
          <p:cNvPicPr preferRelativeResize="0"/>
          <p:nvPr/>
        </p:nvPicPr>
        <p:blipFill rotWithShape="1">
          <a:blip r:embed="rId6">
            <a:alphaModFix/>
          </a:blip>
          <a:srcRect b="0" l="0" r="0" t="0"/>
          <a:stretch/>
        </p:blipFill>
        <p:spPr>
          <a:xfrm>
            <a:off x="10205314" y="6134100"/>
            <a:ext cx="1608610" cy="64228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 name="Shape 62"/>
        <p:cNvGrpSpPr/>
        <p:nvPr/>
      </p:nvGrpSpPr>
      <p:grpSpPr>
        <a:xfrm>
          <a:off x="0" y="0"/>
          <a:ext cx="0" cy="0"/>
          <a:chOff x="0" y="0"/>
          <a:chExt cx="0" cy="0"/>
        </a:xfrm>
      </p:grpSpPr>
      <p:sp>
        <p:nvSpPr>
          <p:cNvPr id="63" name="Google Shape;63;p3"/>
          <p:cNvSpPr txBox="1"/>
          <p:nvPr>
            <p:ph idx="2" type="body"/>
          </p:nvPr>
        </p:nvSpPr>
        <p:spPr>
          <a:xfrm>
            <a:off x="0" y="1870745"/>
            <a:ext cx="4638635" cy="4790114"/>
          </a:xfrm>
          <a:prstGeom prst="rect">
            <a:avLst/>
          </a:prstGeom>
          <a:noFill/>
          <a:ln>
            <a:noFill/>
          </a:ln>
        </p:spPr>
        <p:txBody>
          <a:bodyPr anchorCtr="0" anchor="t" bIns="45700" lIns="91425" spcFirstLastPara="1" rIns="91425" wrap="square" tIns="45700">
            <a:normAutofit fontScale="92500" lnSpcReduction="10000"/>
          </a:bodyPr>
          <a:lstStyle/>
          <a:p>
            <a:pPr indent="-457200" lvl="0" marL="457200" rtl="0" algn="l">
              <a:lnSpc>
                <a:spcPct val="90000"/>
              </a:lnSpc>
              <a:spcBef>
                <a:spcPts val="0"/>
              </a:spcBef>
              <a:spcAft>
                <a:spcPts val="0"/>
              </a:spcAft>
              <a:buClr>
                <a:schemeClr val="dk1"/>
              </a:buClr>
              <a:buSzPct val="100000"/>
              <a:buFont typeface="Calibri"/>
              <a:buAutoNum type="arabicPeriod"/>
            </a:pPr>
            <a:r>
              <a:rPr lang="en-US" sz="2200"/>
              <a:t>Define what an Upstander means to you?</a:t>
            </a:r>
            <a:endParaRPr/>
          </a:p>
          <a:p>
            <a:pPr indent="-327977" lvl="0" marL="457200" rtl="0" algn="l">
              <a:lnSpc>
                <a:spcPct val="90000"/>
              </a:lnSpc>
              <a:spcBef>
                <a:spcPts val="1000"/>
              </a:spcBef>
              <a:spcAft>
                <a:spcPts val="0"/>
              </a:spcAft>
              <a:buClr>
                <a:schemeClr val="dk1"/>
              </a:buClr>
              <a:buSzPct val="100000"/>
              <a:buFont typeface="Calibri"/>
              <a:buNone/>
            </a:pPr>
            <a:r>
              <a:t/>
            </a:r>
            <a:endParaRPr sz="2200"/>
          </a:p>
          <a:p>
            <a:pPr indent="-327977" lvl="0" marL="457200" rtl="0" algn="l">
              <a:lnSpc>
                <a:spcPct val="90000"/>
              </a:lnSpc>
              <a:spcBef>
                <a:spcPts val="1000"/>
              </a:spcBef>
              <a:spcAft>
                <a:spcPts val="0"/>
              </a:spcAft>
              <a:buClr>
                <a:schemeClr val="dk1"/>
              </a:buClr>
              <a:buSzPct val="100000"/>
              <a:buFont typeface="Calibri"/>
              <a:buNone/>
            </a:pPr>
            <a:r>
              <a:t/>
            </a:r>
            <a:endParaRPr sz="2200"/>
          </a:p>
          <a:p>
            <a:pPr indent="-327977" lvl="0" marL="457200" rtl="0" algn="l">
              <a:lnSpc>
                <a:spcPct val="90000"/>
              </a:lnSpc>
              <a:spcBef>
                <a:spcPts val="1000"/>
              </a:spcBef>
              <a:spcAft>
                <a:spcPts val="0"/>
              </a:spcAft>
              <a:buClr>
                <a:schemeClr val="dk1"/>
              </a:buClr>
              <a:buSzPct val="100000"/>
              <a:buFont typeface="Calibri"/>
              <a:buNone/>
            </a:pPr>
            <a:r>
              <a:t/>
            </a:r>
            <a:endParaRPr sz="2200"/>
          </a:p>
          <a:p>
            <a:pPr indent="-327977" lvl="0" marL="457200" rtl="0" algn="l">
              <a:lnSpc>
                <a:spcPct val="90000"/>
              </a:lnSpc>
              <a:spcBef>
                <a:spcPts val="1000"/>
              </a:spcBef>
              <a:spcAft>
                <a:spcPts val="0"/>
              </a:spcAft>
              <a:buClr>
                <a:schemeClr val="dk1"/>
              </a:buClr>
              <a:buSzPct val="100000"/>
              <a:buFont typeface="Calibri"/>
              <a:buNone/>
            </a:pPr>
            <a:r>
              <a:t/>
            </a:r>
            <a:endParaRPr sz="2200"/>
          </a:p>
          <a:p>
            <a:pPr indent="-457200" lvl="0" marL="457200" rtl="0" algn="l">
              <a:lnSpc>
                <a:spcPct val="90000"/>
              </a:lnSpc>
              <a:spcBef>
                <a:spcPts val="1000"/>
              </a:spcBef>
              <a:spcAft>
                <a:spcPts val="0"/>
              </a:spcAft>
              <a:buClr>
                <a:schemeClr val="dk1"/>
              </a:buClr>
              <a:buSzPct val="100000"/>
              <a:buFont typeface="Calibri"/>
              <a:buAutoNum type="arabicPeriod"/>
            </a:pPr>
            <a:r>
              <a:rPr lang="en-US" sz="2200"/>
              <a:t>Watch the </a:t>
            </a:r>
            <a:r>
              <a:rPr lang="en-US" sz="2200" u="sng">
                <a:solidFill>
                  <a:schemeClr val="hlink"/>
                </a:solidFill>
                <a:hlinkClick r:id="rId3"/>
              </a:rPr>
              <a:t>Tour Clip </a:t>
            </a:r>
            <a:r>
              <a:rPr lang="en-US" sz="2200"/>
              <a:t>. How does the Holocaust &amp; Humanity Center define Upstander?</a:t>
            </a:r>
            <a:endParaRPr/>
          </a:p>
          <a:p>
            <a:pPr indent="-327977" lvl="0" marL="457200" rtl="0" algn="l">
              <a:lnSpc>
                <a:spcPct val="90000"/>
              </a:lnSpc>
              <a:spcBef>
                <a:spcPts val="1000"/>
              </a:spcBef>
              <a:spcAft>
                <a:spcPts val="0"/>
              </a:spcAft>
              <a:buClr>
                <a:schemeClr val="dk1"/>
              </a:buClr>
              <a:buSzPct val="100000"/>
              <a:buFont typeface="Calibri"/>
              <a:buNone/>
            </a:pPr>
            <a:r>
              <a:t/>
            </a:r>
            <a:endParaRPr sz="2200"/>
          </a:p>
          <a:p>
            <a:pPr indent="-327977" lvl="0" marL="457200" rtl="0" algn="l">
              <a:lnSpc>
                <a:spcPct val="90000"/>
              </a:lnSpc>
              <a:spcBef>
                <a:spcPts val="1000"/>
              </a:spcBef>
              <a:spcAft>
                <a:spcPts val="0"/>
              </a:spcAft>
              <a:buClr>
                <a:schemeClr val="dk1"/>
              </a:buClr>
              <a:buSzPct val="100000"/>
              <a:buFont typeface="Calibri"/>
              <a:buNone/>
            </a:pPr>
            <a:r>
              <a:t/>
            </a:r>
            <a:endParaRPr sz="2200"/>
          </a:p>
          <a:p>
            <a:pPr indent="-327977" lvl="0" marL="457200" rtl="0" algn="l">
              <a:lnSpc>
                <a:spcPct val="90000"/>
              </a:lnSpc>
              <a:spcBef>
                <a:spcPts val="1000"/>
              </a:spcBef>
              <a:spcAft>
                <a:spcPts val="0"/>
              </a:spcAft>
              <a:buClr>
                <a:schemeClr val="dk1"/>
              </a:buClr>
              <a:buSzPct val="100000"/>
              <a:buFont typeface="Calibri"/>
              <a:buNone/>
            </a:pPr>
            <a:r>
              <a:t/>
            </a:r>
            <a:endParaRPr sz="2200"/>
          </a:p>
          <a:p>
            <a:pPr indent="-457200" lvl="0" marL="457200" rtl="0" algn="l">
              <a:lnSpc>
                <a:spcPct val="90000"/>
              </a:lnSpc>
              <a:spcBef>
                <a:spcPts val="1000"/>
              </a:spcBef>
              <a:spcAft>
                <a:spcPts val="0"/>
              </a:spcAft>
              <a:buClr>
                <a:schemeClr val="dk1"/>
              </a:buClr>
              <a:buSzPct val="100000"/>
              <a:buFont typeface="Calibri"/>
              <a:buAutoNum type="arabicPeriod"/>
            </a:pPr>
            <a:r>
              <a:rPr lang="en-US" sz="2200"/>
              <a:t>Did it match your definition? How was it the same? How was it different? </a:t>
            </a:r>
            <a:endParaRPr/>
          </a:p>
          <a:p>
            <a:pPr indent="0" lvl="0" marL="0" rtl="0" algn="l">
              <a:lnSpc>
                <a:spcPct val="90000"/>
              </a:lnSpc>
              <a:spcBef>
                <a:spcPts val="1000"/>
              </a:spcBef>
              <a:spcAft>
                <a:spcPts val="0"/>
              </a:spcAft>
              <a:buClr>
                <a:schemeClr val="dk1"/>
              </a:buClr>
              <a:buSzPct val="100000"/>
              <a:buNone/>
            </a:pPr>
            <a:r>
              <a:t/>
            </a:r>
            <a:endParaRPr sz="2000"/>
          </a:p>
        </p:txBody>
      </p:sp>
      <p:sp>
        <p:nvSpPr>
          <p:cNvPr id="64" name="Google Shape;64;p3"/>
          <p:cNvSpPr/>
          <p:nvPr/>
        </p:nvSpPr>
        <p:spPr>
          <a:xfrm>
            <a:off x="4639056"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 name="Google Shape;65;p3"/>
          <p:cNvSpPr/>
          <p:nvPr/>
        </p:nvSpPr>
        <p:spPr>
          <a:xfrm>
            <a:off x="5123688" y="557784"/>
            <a:ext cx="6584098"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Chart, radar chart&#10;&#10;Description automatically generated" id="66" name="Google Shape;66;p3"/>
          <p:cNvPicPr preferRelativeResize="0"/>
          <p:nvPr>
            <p:ph idx="1" type="body"/>
          </p:nvPr>
        </p:nvPicPr>
        <p:blipFill rotWithShape="1">
          <a:blip r:embed="rId4">
            <a:alphaModFix/>
          </a:blip>
          <a:srcRect b="0" l="0" r="0" t="0"/>
          <a:stretch/>
        </p:blipFill>
        <p:spPr>
          <a:xfrm>
            <a:off x="5795743" y="807593"/>
            <a:ext cx="5239568" cy="5239568"/>
          </a:xfrm>
          <a:prstGeom prst="rect">
            <a:avLst/>
          </a:prstGeom>
          <a:noFill/>
          <a:ln>
            <a:noFill/>
          </a:ln>
        </p:spPr>
      </p:pic>
      <p:pic>
        <p:nvPicPr>
          <p:cNvPr descr="A picture containing text&#10;&#10;Description automatically generated" id="67" name="Google Shape;67;p3"/>
          <p:cNvPicPr preferRelativeResize="0"/>
          <p:nvPr/>
        </p:nvPicPr>
        <p:blipFill rotWithShape="1">
          <a:blip r:embed="rId5">
            <a:alphaModFix/>
          </a:blip>
          <a:srcRect b="0" l="0" r="0" t="0"/>
          <a:stretch/>
        </p:blipFill>
        <p:spPr>
          <a:xfrm>
            <a:off x="11035310" y="6028633"/>
            <a:ext cx="672055" cy="268337"/>
          </a:xfrm>
          <a:prstGeom prst="rect">
            <a:avLst/>
          </a:prstGeom>
          <a:noFill/>
          <a:ln>
            <a:noFill/>
          </a:ln>
        </p:spPr>
      </p:pic>
      <p:sp>
        <p:nvSpPr>
          <p:cNvPr id="68" name="Google Shape;68;p3"/>
          <p:cNvSpPr txBox="1"/>
          <p:nvPr/>
        </p:nvSpPr>
        <p:spPr>
          <a:xfrm>
            <a:off x="1" y="272527"/>
            <a:ext cx="4639056"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4400" u="none" cap="none" strike="noStrike">
                <a:solidFill>
                  <a:schemeClr val="dk1"/>
                </a:solidFill>
                <a:latin typeface="Libre Franklin Black"/>
                <a:ea typeface="Libre Franklin Black"/>
                <a:cs typeface="Libre Franklin Black"/>
                <a:sym typeface="Libre Franklin Black"/>
              </a:rPr>
              <a:t>Defining Upstander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 name="Shape 72"/>
        <p:cNvGrpSpPr/>
        <p:nvPr/>
      </p:nvGrpSpPr>
      <p:grpSpPr>
        <a:xfrm>
          <a:off x="0" y="0"/>
          <a:ext cx="0" cy="0"/>
          <a:chOff x="0" y="0"/>
          <a:chExt cx="0" cy="0"/>
        </a:xfrm>
      </p:grpSpPr>
      <p:pic>
        <p:nvPicPr>
          <p:cNvPr id="73" name="Google Shape;73;p4"/>
          <p:cNvPicPr preferRelativeResize="0"/>
          <p:nvPr>
            <p:ph idx="1" type="body"/>
          </p:nvPr>
        </p:nvPicPr>
        <p:blipFill rotWithShape="1">
          <a:blip r:embed="rId3">
            <a:alphaModFix/>
          </a:blip>
          <a:srcRect b="16883" l="0" r="9091" t="6507"/>
          <a:stretch/>
        </p:blipFill>
        <p:spPr>
          <a:xfrm>
            <a:off x="0" y="0"/>
            <a:ext cx="12191980" cy="6857990"/>
          </a:xfrm>
          <a:prstGeom prst="rect">
            <a:avLst/>
          </a:prstGeom>
          <a:noFill/>
          <a:ln>
            <a:noFill/>
          </a:ln>
        </p:spPr>
      </p:pic>
      <p:sp>
        <p:nvSpPr>
          <p:cNvPr id="74" name="Google Shape;74;p4"/>
          <p:cNvSpPr/>
          <p:nvPr/>
        </p:nvSpPr>
        <p:spPr>
          <a:xfrm>
            <a:off x="336884" y="321176"/>
            <a:ext cx="7197772" cy="5896743"/>
          </a:xfrm>
          <a:prstGeom prst="rect">
            <a:avLst/>
          </a:prstGeom>
          <a:solidFill>
            <a:schemeClr val="lt1">
              <a:alpha val="89803"/>
            </a:schemeClr>
          </a:solidFill>
          <a:ln cap="sq" cmpd="thinThick" w="1270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 name="Google Shape;75;p4"/>
          <p:cNvSpPr txBox="1"/>
          <p:nvPr>
            <p:ph type="title"/>
          </p:nvPr>
        </p:nvSpPr>
        <p:spPr>
          <a:xfrm>
            <a:off x="594804" y="640263"/>
            <a:ext cx="6619811" cy="13449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latin typeface="Libre Franklin Black"/>
                <a:ea typeface="Libre Franklin Black"/>
                <a:cs typeface="Libre Franklin Black"/>
                <a:sym typeface="Libre Franklin Black"/>
              </a:rPr>
              <a:t>Character Strengths </a:t>
            </a:r>
            <a:endParaRPr/>
          </a:p>
        </p:txBody>
      </p:sp>
      <p:sp>
        <p:nvSpPr>
          <p:cNvPr id="76" name="Google Shape;76;p4"/>
          <p:cNvSpPr txBox="1"/>
          <p:nvPr>
            <p:ph idx="2" type="body"/>
          </p:nvPr>
        </p:nvSpPr>
        <p:spPr>
          <a:xfrm>
            <a:off x="594109" y="1660124"/>
            <a:ext cx="6620505" cy="4234649"/>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chemeClr val="dk1"/>
              </a:buClr>
              <a:buSzPct val="100000"/>
              <a:buNone/>
            </a:pPr>
            <a:r>
              <a:rPr lang="en-US" sz="2600"/>
              <a:t>Every individual possesses all 24-character strengths in different degrees, giving each person a unique character profile. When you know your strengths, you can improve your life and thrive. </a:t>
            </a:r>
            <a:endParaRPr/>
          </a:p>
          <a:p>
            <a:pPr indent="0" lvl="0" marL="0" rtl="0" algn="l">
              <a:lnSpc>
                <a:spcPct val="90000"/>
              </a:lnSpc>
              <a:spcBef>
                <a:spcPts val="1000"/>
              </a:spcBef>
              <a:spcAft>
                <a:spcPts val="0"/>
              </a:spcAft>
              <a:buClr>
                <a:schemeClr val="dk1"/>
              </a:buClr>
              <a:buSzPct val="100000"/>
              <a:buNone/>
            </a:pPr>
            <a:r>
              <a:t/>
            </a:r>
            <a:endParaRPr sz="2600"/>
          </a:p>
          <a:p>
            <a:pPr indent="-457200" lvl="0" marL="457200" rtl="0" algn="l">
              <a:lnSpc>
                <a:spcPct val="90000"/>
              </a:lnSpc>
              <a:spcBef>
                <a:spcPts val="1000"/>
              </a:spcBef>
              <a:spcAft>
                <a:spcPts val="0"/>
              </a:spcAft>
              <a:buClr>
                <a:schemeClr val="dk1"/>
              </a:buClr>
              <a:buSzPct val="100000"/>
              <a:buFont typeface="Calibri"/>
              <a:buAutoNum type="arabicPeriod"/>
            </a:pPr>
            <a:r>
              <a:rPr lang="en-US" sz="2600"/>
              <a:t>Take the Via Character </a:t>
            </a:r>
            <a:r>
              <a:rPr b="1" lang="en-US" sz="2600" u="sng">
                <a:solidFill>
                  <a:schemeClr val="hlink"/>
                </a:solidFill>
                <a:hlinkClick r:id="rId4"/>
              </a:rPr>
              <a:t>Survey</a:t>
            </a:r>
            <a:r>
              <a:rPr lang="en-US" sz="2600"/>
              <a:t> to find out your 24 or click </a:t>
            </a:r>
            <a:r>
              <a:rPr b="1" lang="en-US" sz="2600" u="sng">
                <a:solidFill>
                  <a:schemeClr val="hlink"/>
                </a:solidFill>
                <a:hlinkClick r:id="rId5"/>
              </a:rPr>
              <a:t>here</a:t>
            </a:r>
            <a:r>
              <a:rPr b="1" lang="en-US" sz="2600"/>
              <a:t> </a:t>
            </a:r>
            <a:r>
              <a:rPr lang="en-US" sz="2600"/>
              <a:t>for a chart of the strengths.</a:t>
            </a:r>
            <a:endParaRPr/>
          </a:p>
          <a:p>
            <a:pPr indent="-341630" lvl="0" marL="457200" rtl="0" algn="l">
              <a:lnSpc>
                <a:spcPct val="90000"/>
              </a:lnSpc>
              <a:spcBef>
                <a:spcPts val="1000"/>
              </a:spcBef>
              <a:spcAft>
                <a:spcPts val="0"/>
              </a:spcAft>
              <a:buClr>
                <a:schemeClr val="dk1"/>
              </a:buClr>
              <a:buSzPct val="100000"/>
              <a:buFont typeface="Calibri"/>
              <a:buNone/>
            </a:pPr>
            <a:r>
              <a:t/>
            </a:r>
            <a:endParaRPr sz="2600"/>
          </a:p>
          <a:p>
            <a:pPr indent="-341630" lvl="0" marL="457200" rtl="0" algn="l">
              <a:lnSpc>
                <a:spcPct val="90000"/>
              </a:lnSpc>
              <a:spcBef>
                <a:spcPts val="1000"/>
              </a:spcBef>
              <a:spcAft>
                <a:spcPts val="0"/>
              </a:spcAft>
              <a:buClr>
                <a:schemeClr val="dk1"/>
              </a:buClr>
              <a:buSzPct val="100000"/>
              <a:buFont typeface="Calibri"/>
              <a:buNone/>
            </a:pPr>
            <a:r>
              <a:t/>
            </a:r>
            <a:endParaRPr sz="2600"/>
          </a:p>
          <a:p>
            <a:pPr indent="-457200" lvl="0" marL="457200" rtl="0" algn="l">
              <a:lnSpc>
                <a:spcPct val="90000"/>
              </a:lnSpc>
              <a:spcBef>
                <a:spcPts val="1000"/>
              </a:spcBef>
              <a:spcAft>
                <a:spcPts val="0"/>
              </a:spcAft>
              <a:buClr>
                <a:schemeClr val="dk1"/>
              </a:buClr>
              <a:buSzPct val="100000"/>
              <a:buFont typeface="Calibri"/>
              <a:buAutoNum type="arabicPeriod"/>
            </a:pPr>
            <a:r>
              <a:rPr lang="en-US" sz="2600"/>
              <a:t>After watching the last clip- what character strengths did the refugees needed to have? </a:t>
            </a:r>
            <a:endParaRPr/>
          </a:p>
          <a:p>
            <a:pPr indent="-341630" lvl="0" marL="457200" rtl="0" algn="l">
              <a:lnSpc>
                <a:spcPct val="90000"/>
              </a:lnSpc>
              <a:spcBef>
                <a:spcPts val="1000"/>
              </a:spcBef>
              <a:spcAft>
                <a:spcPts val="0"/>
              </a:spcAft>
              <a:buClr>
                <a:schemeClr val="dk1"/>
              </a:buClr>
              <a:buSzPct val="100000"/>
              <a:buFont typeface="Calibri"/>
              <a:buNone/>
            </a:pPr>
            <a:r>
              <a:t/>
            </a:r>
            <a:endParaRPr sz="2600"/>
          </a:p>
          <a:p>
            <a:pPr indent="-457200" lvl="0" marL="457200" rtl="0" algn="l">
              <a:lnSpc>
                <a:spcPct val="90000"/>
              </a:lnSpc>
              <a:spcBef>
                <a:spcPts val="1000"/>
              </a:spcBef>
              <a:spcAft>
                <a:spcPts val="0"/>
              </a:spcAft>
              <a:buClr>
                <a:schemeClr val="dk1"/>
              </a:buClr>
              <a:buSzPct val="100000"/>
              <a:buFont typeface="Calibri"/>
              <a:buAutoNum type="arabicPeriod"/>
            </a:pPr>
            <a:r>
              <a:rPr lang="en-US" sz="2600"/>
              <a:t>What are your top Five strengths?</a:t>
            </a:r>
            <a:endParaRPr/>
          </a:p>
          <a:p>
            <a:pPr indent="0" lvl="0" marL="0" rtl="0" algn="l">
              <a:lnSpc>
                <a:spcPct val="90000"/>
              </a:lnSpc>
              <a:spcBef>
                <a:spcPts val="1000"/>
              </a:spcBef>
              <a:spcAft>
                <a:spcPts val="0"/>
              </a:spcAft>
              <a:buClr>
                <a:schemeClr val="dk1"/>
              </a:buClr>
              <a:buSzPct val="100000"/>
              <a:buNone/>
            </a:pPr>
            <a:br>
              <a:rPr lang="en-US" sz="2400"/>
            </a:br>
            <a:endParaRPr sz="2400"/>
          </a:p>
        </p:txBody>
      </p:sp>
      <p:pic>
        <p:nvPicPr>
          <p:cNvPr descr="Text&#10;&#10;Description automatically generated with low confidence" id="77" name="Google Shape;77;p4"/>
          <p:cNvPicPr preferRelativeResize="0"/>
          <p:nvPr/>
        </p:nvPicPr>
        <p:blipFill rotWithShape="1">
          <a:blip r:embed="rId6">
            <a:alphaModFix/>
          </a:blip>
          <a:srcRect b="0" l="0" r="0" t="0"/>
          <a:stretch/>
        </p:blipFill>
        <p:spPr>
          <a:xfrm>
            <a:off x="11123802" y="6356431"/>
            <a:ext cx="897136" cy="35820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81" name="Shape 81"/>
        <p:cNvGrpSpPr/>
        <p:nvPr/>
      </p:nvGrpSpPr>
      <p:grpSpPr>
        <a:xfrm>
          <a:off x="0" y="0"/>
          <a:ext cx="0" cy="0"/>
          <a:chOff x="0" y="0"/>
          <a:chExt cx="0" cy="0"/>
        </a:xfrm>
      </p:grpSpPr>
      <p:sp>
        <p:nvSpPr>
          <p:cNvPr id="82" name="Google Shape;82;p5"/>
          <p:cNvSpPr/>
          <p:nvPr/>
        </p:nvSpPr>
        <p:spPr>
          <a:xfrm>
            <a:off x="0" y="0"/>
            <a:ext cx="12188952" cy="6858000"/>
          </a:xfrm>
          <a:prstGeom prst="rect">
            <a:avLst/>
          </a:prstGeom>
          <a:solidFill>
            <a:srgbClr val="41414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 name="Google Shape;83;p5"/>
          <p:cNvSpPr txBox="1"/>
          <p:nvPr>
            <p:ph type="title"/>
          </p:nvPr>
        </p:nvSpPr>
        <p:spPr>
          <a:xfrm>
            <a:off x="7888099" y="434340"/>
            <a:ext cx="3721608" cy="110642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Libre Franklin Black"/>
              <a:buNone/>
            </a:pPr>
            <a:r>
              <a:rPr lang="en-US">
                <a:solidFill>
                  <a:schemeClr val="lt1"/>
                </a:solidFill>
                <a:latin typeface="Libre Franklin Black"/>
                <a:ea typeface="Libre Franklin Black"/>
                <a:cs typeface="Libre Franklin Black"/>
                <a:sym typeface="Libre Franklin Black"/>
              </a:rPr>
              <a:t>The Upstanders</a:t>
            </a:r>
            <a:endParaRPr/>
          </a:p>
        </p:txBody>
      </p:sp>
      <p:pic>
        <p:nvPicPr>
          <p:cNvPr descr="A group of men posing for a photo&#10;&#10;Description automatically generated with medium confidence" id="84" name="Google Shape;84;p5"/>
          <p:cNvPicPr preferRelativeResize="0"/>
          <p:nvPr/>
        </p:nvPicPr>
        <p:blipFill rotWithShape="1">
          <a:blip r:embed="rId3">
            <a:alphaModFix/>
          </a:blip>
          <a:srcRect b="1" l="3657" r="0" t="0"/>
          <a:stretch/>
        </p:blipFill>
        <p:spPr>
          <a:xfrm>
            <a:off x="400847" y="630936"/>
            <a:ext cx="3785616" cy="5495544"/>
          </a:xfrm>
          <a:prstGeom prst="rect">
            <a:avLst/>
          </a:prstGeom>
          <a:noFill/>
          <a:ln>
            <a:noFill/>
          </a:ln>
        </p:spPr>
      </p:pic>
      <p:pic>
        <p:nvPicPr>
          <p:cNvPr descr="A picture containing person, person, standing&#10;&#10;Description automatically generated" id="85" name="Google Shape;85;p5"/>
          <p:cNvPicPr preferRelativeResize="0"/>
          <p:nvPr/>
        </p:nvPicPr>
        <p:blipFill rotWithShape="1">
          <a:blip r:embed="rId4">
            <a:alphaModFix/>
          </a:blip>
          <a:srcRect b="33821" l="0" r="-2" t="0"/>
          <a:stretch/>
        </p:blipFill>
        <p:spPr>
          <a:xfrm>
            <a:off x="4361688" y="630936"/>
            <a:ext cx="2651760" cy="2679192"/>
          </a:xfrm>
          <a:prstGeom prst="rect">
            <a:avLst/>
          </a:prstGeom>
          <a:noFill/>
          <a:ln>
            <a:noFill/>
          </a:ln>
        </p:spPr>
      </p:pic>
      <p:pic>
        <p:nvPicPr>
          <p:cNvPr descr="A group of people sitting around a table&#10;&#10;Description automatically generated with medium confidence" id="86" name="Google Shape;86;p5"/>
          <p:cNvPicPr preferRelativeResize="0"/>
          <p:nvPr>
            <p:ph idx="2" type="body"/>
          </p:nvPr>
        </p:nvPicPr>
        <p:blipFill rotWithShape="1">
          <a:blip r:embed="rId5">
            <a:alphaModFix/>
          </a:blip>
          <a:srcRect b="3" l="9116" r="12447" t="0"/>
          <a:stretch/>
        </p:blipFill>
        <p:spPr>
          <a:xfrm>
            <a:off x="4361688" y="3447288"/>
            <a:ext cx="2651760" cy="2679192"/>
          </a:xfrm>
          <a:prstGeom prst="rect">
            <a:avLst/>
          </a:prstGeom>
          <a:noFill/>
          <a:ln>
            <a:noFill/>
          </a:ln>
        </p:spPr>
      </p:pic>
      <p:cxnSp>
        <p:nvCxnSpPr>
          <p:cNvPr id="87" name="Google Shape;87;p5"/>
          <p:cNvCxnSpPr/>
          <p:nvPr/>
        </p:nvCxnSpPr>
        <p:spPr>
          <a:xfrm>
            <a:off x="7451084" y="1417320"/>
            <a:ext cx="0" cy="4023360"/>
          </a:xfrm>
          <a:prstGeom prst="straightConnector1">
            <a:avLst/>
          </a:prstGeom>
          <a:noFill/>
          <a:ln cap="flat" cmpd="sng" w="15875">
            <a:solidFill>
              <a:schemeClr val="lt1"/>
            </a:solidFill>
            <a:prstDash val="solid"/>
            <a:miter lim="800000"/>
            <a:headEnd len="sm" w="sm" type="none"/>
            <a:tailEnd len="sm" w="sm" type="none"/>
          </a:ln>
        </p:spPr>
      </p:cxnSp>
      <p:sp>
        <p:nvSpPr>
          <p:cNvPr id="88" name="Google Shape;88;p5"/>
          <p:cNvSpPr txBox="1"/>
          <p:nvPr>
            <p:ph idx="1" type="body"/>
          </p:nvPr>
        </p:nvSpPr>
        <p:spPr>
          <a:xfrm>
            <a:off x="7888099" y="1627632"/>
            <a:ext cx="3721608" cy="35021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None/>
            </a:pPr>
            <a:r>
              <a:rPr lang="en-US" sz="2000"/>
              <a:t>“This very special group of upstanders, a group of men who seemingly had nothing in common, but who came together to save approximately 1,300 Jews during World War II.”</a:t>
            </a:r>
            <a:endParaRPr/>
          </a:p>
          <a:p>
            <a:pPr indent="0" lvl="0" marL="0" rtl="0" algn="l">
              <a:lnSpc>
                <a:spcPct val="90000"/>
              </a:lnSpc>
              <a:spcBef>
                <a:spcPts val="1000"/>
              </a:spcBef>
              <a:spcAft>
                <a:spcPts val="0"/>
              </a:spcAft>
              <a:buClr>
                <a:schemeClr val="lt1"/>
              </a:buClr>
              <a:buSzPts val="2000"/>
              <a:buNone/>
            </a:pPr>
            <a:r>
              <a:rPr lang="en-US" sz="2000"/>
              <a:t>In this activity you will learn about the Frieder brothers, cigar makers from Cincinnati, Paul McNutt, former Governor of Indiana, and acting High Commissioner of the Philippines, and Manuel Quezon, President of the Philippines came together to rescue Jews during World War II. </a:t>
            </a:r>
            <a:endParaRPr/>
          </a:p>
        </p:txBody>
      </p:sp>
      <p:sp>
        <p:nvSpPr>
          <p:cNvPr id="89" name="Google Shape;89;p5"/>
          <p:cNvSpPr txBox="1"/>
          <p:nvPr/>
        </p:nvSpPr>
        <p:spPr>
          <a:xfrm>
            <a:off x="4361688" y="3042209"/>
            <a:ext cx="2651760" cy="267919"/>
          </a:xfrm>
          <a:prstGeom prst="rect">
            <a:avLst/>
          </a:prstGeom>
          <a:solidFill>
            <a:srgbClr val="000000">
              <a:alpha val="49803"/>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800">
                <a:solidFill>
                  <a:srgbClr val="FFFFFF"/>
                </a:solidFill>
                <a:latin typeface="Calibri"/>
                <a:ea typeface="Calibri"/>
                <a:cs typeface="Calibri"/>
                <a:sym typeface="Calibri"/>
              </a:rPr>
              <a:t>Paul McNutt</a:t>
            </a:r>
            <a:r>
              <a:rPr b="0" i="0" lang="en-US" sz="800">
                <a:solidFill>
                  <a:srgbClr val="FFFFFF"/>
                </a:solidFill>
                <a:latin typeface="Calibri"/>
                <a:ea typeface="Calibri"/>
                <a:cs typeface="Calibri"/>
                <a:sym typeface="Calibri"/>
              </a:rPr>
              <a:t>, former Governor of Indiana and acting High Commissioner of the Philippines</a:t>
            </a:r>
            <a:endParaRPr sz="800">
              <a:solidFill>
                <a:srgbClr val="FFFFFF"/>
              </a:solidFill>
              <a:latin typeface="Calibri"/>
              <a:ea typeface="Calibri"/>
              <a:cs typeface="Calibri"/>
              <a:sym typeface="Calibri"/>
            </a:endParaRPr>
          </a:p>
        </p:txBody>
      </p:sp>
      <p:sp>
        <p:nvSpPr>
          <p:cNvPr id="90" name="Google Shape;90;p5"/>
          <p:cNvSpPr txBox="1"/>
          <p:nvPr/>
        </p:nvSpPr>
        <p:spPr>
          <a:xfrm>
            <a:off x="400847" y="5576926"/>
            <a:ext cx="3785616" cy="549554"/>
          </a:xfrm>
          <a:prstGeom prst="rect">
            <a:avLst/>
          </a:prstGeom>
          <a:solidFill>
            <a:srgbClr val="000000">
              <a:alpha val="49803"/>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800">
                <a:solidFill>
                  <a:srgbClr val="FFFFFF"/>
                </a:solidFill>
                <a:latin typeface="Calibri"/>
                <a:ea typeface="Calibri"/>
                <a:cs typeface="Calibri"/>
                <a:sym typeface="Calibri"/>
              </a:rPr>
              <a:t>Alex &amp; Herbert Frieder with </a:t>
            </a:r>
            <a:r>
              <a:rPr b="1" lang="en-US" sz="800">
                <a:solidFill>
                  <a:srgbClr val="FFFFFF"/>
                </a:solidFill>
                <a:latin typeface="Calibri"/>
                <a:ea typeface="Calibri"/>
                <a:cs typeface="Calibri"/>
                <a:sym typeface="Calibri"/>
              </a:rPr>
              <a:t>Manuel Quezon</a:t>
            </a:r>
            <a:r>
              <a:rPr lang="en-US" sz="800">
                <a:solidFill>
                  <a:srgbClr val="FFFFFF"/>
                </a:solidFill>
                <a:latin typeface="Calibri"/>
                <a:ea typeface="Calibri"/>
                <a:cs typeface="Calibri"/>
                <a:sym typeface="Calibri"/>
              </a:rPr>
              <a:t>, President of the Philippines.</a:t>
            </a:r>
            <a:endParaRPr/>
          </a:p>
        </p:txBody>
      </p:sp>
      <p:sp>
        <p:nvSpPr>
          <p:cNvPr id="91" name="Google Shape;91;p5"/>
          <p:cNvSpPr txBox="1"/>
          <p:nvPr/>
        </p:nvSpPr>
        <p:spPr>
          <a:xfrm>
            <a:off x="4361688" y="5858561"/>
            <a:ext cx="2651760" cy="267919"/>
          </a:xfrm>
          <a:prstGeom prst="rect">
            <a:avLst/>
          </a:prstGeom>
          <a:solidFill>
            <a:srgbClr val="000000">
              <a:alpha val="49803"/>
            </a:srgbClr>
          </a:solidFill>
          <a:ln>
            <a:noFill/>
          </a:ln>
        </p:spPr>
        <p:txBody>
          <a:bodyPr anchorCtr="0" anchor="t" bIns="45700" lIns="91425" spcFirstLastPara="1" rIns="91425" wrap="square" tIns="45700">
            <a:noAutofit/>
          </a:bodyPr>
          <a:lstStyle/>
          <a:p>
            <a:pPr indent="0" lvl="0" marL="0" marR="0" rtl="0" algn="ctr">
              <a:lnSpc>
                <a:spcPct val="107000"/>
              </a:lnSpc>
              <a:spcBef>
                <a:spcPts val="0"/>
              </a:spcBef>
              <a:spcAft>
                <a:spcPts val="0"/>
              </a:spcAft>
              <a:buNone/>
            </a:pPr>
            <a:r>
              <a:rPr b="1" lang="en-US" sz="800">
                <a:solidFill>
                  <a:srgbClr val="FFFFFF"/>
                </a:solidFill>
                <a:latin typeface="Calibri"/>
                <a:ea typeface="Calibri"/>
                <a:cs typeface="Calibri"/>
                <a:sym typeface="Calibri"/>
              </a:rPr>
              <a:t>Morris, Herbert, Philip, Henry &amp; , Alex Frieder, </a:t>
            </a:r>
            <a:r>
              <a:rPr lang="en-US" sz="800">
                <a:solidFill>
                  <a:srgbClr val="FFFFFF"/>
                </a:solidFill>
                <a:latin typeface="Calibri"/>
                <a:ea typeface="Calibri"/>
                <a:cs typeface="Calibri"/>
                <a:sym typeface="Calibri"/>
              </a:rPr>
              <a:t>Cincinnati/Manila, Cigar Makers.</a:t>
            </a:r>
            <a:endParaRPr/>
          </a:p>
        </p:txBody>
      </p:sp>
      <p:pic>
        <p:nvPicPr>
          <p:cNvPr descr="Text&#10;&#10;Description automatically generated with low confidence" id="92" name="Google Shape;92;p5"/>
          <p:cNvPicPr preferRelativeResize="0"/>
          <p:nvPr/>
        </p:nvPicPr>
        <p:blipFill rotWithShape="1">
          <a:blip r:embed="rId6">
            <a:alphaModFix/>
          </a:blip>
          <a:srcRect b="0" l="0" r="0" t="0"/>
          <a:stretch/>
        </p:blipFill>
        <p:spPr>
          <a:xfrm>
            <a:off x="11123802" y="6356431"/>
            <a:ext cx="897136" cy="3582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 name="Shape 96"/>
        <p:cNvGrpSpPr/>
        <p:nvPr/>
      </p:nvGrpSpPr>
      <p:grpSpPr>
        <a:xfrm>
          <a:off x="0" y="0"/>
          <a:ext cx="0" cy="0"/>
          <a:chOff x="0" y="0"/>
          <a:chExt cx="0" cy="0"/>
        </a:xfrm>
      </p:grpSpPr>
      <p:sp>
        <p:nvSpPr>
          <p:cNvPr id="97" name="Google Shape;97;p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 name="Google Shape;98;p6"/>
          <p:cNvSpPr txBox="1"/>
          <p:nvPr>
            <p:ph type="title"/>
          </p:nvPr>
        </p:nvSpPr>
        <p:spPr>
          <a:xfrm>
            <a:off x="6622293" y="638144"/>
            <a:ext cx="4953934" cy="16766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latin typeface="Libre Franklin Black"/>
                <a:ea typeface="Libre Franklin Black"/>
                <a:cs typeface="Libre Franklin Black"/>
                <a:sym typeface="Libre Franklin Black"/>
              </a:rPr>
              <a:t>Introduction</a:t>
            </a:r>
            <a:endParaRPr/>
          </a:p>
        </p:txBody>
      </p:sp>
      <p:sp>
        <p:nvSpPr>
          <p:cNvPr id="99" name="Google Shape;99;p6"/>
          <p:cNvSpPr/>
          <p:nvPr/>
        </p:nvSpPr>
        <p:spPr>
          <a:xfrm>
            <a:off x="0" y="0"/>
            <a:ext cx="6096000"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 name="Google Shape;100;p6"/>
          <p:cNvSpPr/>
          <p:nvPr/>
        </p:nvSpPr>
        <p:spPr>
          <a:xfrm>
            <a:off x="493138" y="559407"/>
            <a:ext cx="5109725"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1" name="Google Shape;101;p6"/>
          <p:cNvPicPr preferRelativeResize="0"/>
          <p:nvPr>
            <p:ph idx="1" type="body"/>
          </p:nvPr>
        </p:nvPicPr>
        <p:blipFill rotWithShape="1">
          <a:blip r:embed="rId3">
            <a:alphaModFix/>
          </a:blip>
          <a:srcRect b="14431" l="0" r="-1" t="389"/>
          <a:stretch/>
        </p:blipFill>
        <p:spPr>
          <a:xfrm>
            <a:off x="656844" y="722376"/>
            <a:ext cx="4782312" cy="5413248"/>
          </a:xfrm>
          <a:prstGeom prst="rect">
            <a:avLst/>
          </a:prstGeom>
          <a:noFill/>
          <a:ln>
            <a:noFill/>
          </a:ln>
        </p:spPr>
      </p:pic>
      <p:sp>
        <p:nvSpPr>
          <p:cNvPr id="102" name="Google Shape;102;p6"/>
          <p:cNvSpPr txBox="1"/>
          <p:nvPr>
            <p:ph idx="2" type="body"/>
          </p:nvPr>
        </p:nvSpPr>
        <p:spPr>
          <a:xfrm>
            <a:off x="6667034" y="2170546"/>
            <a:ext cx="4953932" cy="3779520"/>
          </a:xfrm>
          <a:prstGeom prst="rect">
            <a:avLst/>
          </a:prstGeom>
          <a:noFill/>
          <a:ln>
            <a:noFill/>
          </a:ln>
        </p:spPr>
        <p:txBody>
          <a:bodyPr anchorCtr="0" anchor="t" bIns="45700" lIns="91425" spcFirstLastPara="1" rIns="91425" wrap="square" tIns="45700">
            <a:normAutofit/>
          </a:bodyPr>
          <a:lstStyle/>
          <a:p>
            <a:pPr indent="-457200" lvl="0" marL="571500" rtl="0" algn="l">
              <a:lnSpc>
                <a:spcPct val="90000"/>
              </a:lnSpc>
              <a:spcBef>
                <a:spcPts val="0"/>
              </a:spcBef>
              <a:spcAft>
                <a:spcPts val="0"/>
              </a:spcAft>
              <a:buClr>
                <a:schemeClr val="dk1"/>
              </a:buClr>
              <a:buSzPts val="2000"/>
              <a:buFont typeface="Calibri"/>
              <a:buAutoNum type="arabicPeriod"/>
            </a:pPr>
            <a:r>
              <a:rPr lang="en-US" sz="2000"/>
              <a:t>Watch the </a:t>
            </a:r>
            <a:r>
              <a:rPr lang="en-US" sz="2000" u="sng">
                <a:solidFill>
                  <a:schemeClr val="hlink"/>
                </a:solidFill>
                <a:hlinkClick r:id="rId4"/>
              </a:rPr>
              <a:t>Introduction to the Tour</a:t>
            </a:r>
            <a:r>
              <a:rPr lang="en-US" sz="2000"/>
              <a:t>. What character strengths did the upstanders use to help the refugees? </a:t>
            </a:r>
            <a:endParaRPr/>
          </a:p>
          <a:p>
            <a:pPr indent="-330200" lvl="0" marL="571500" rtl="0" algn="l">
              <a:lnSpc>
                <a:spcPct val="90000"/>
              </a:lnSpc>
              <a:spcBef>
                <a:spcPts val="1000"/>
              </a:spcBef>
              <a:spcAft>
                <a:spcPts val="0"/>
              </a:spcAft>
              <a:buClr>
                <a:schemeClr val="dk1"/>
              </a:buClr>
              <a:buSzPts val="2000"/>
              <a:buFont typeface="Calibri"/>
              <a:buNone/>
            </a:pPr>
            <a:r>
              <a:t/>
            </a:r>
            <a:endParaRPr sz="2000"/>
          </a:p>
          <a:p>
            <a:pPr indent="-457200" lvl="0" marL="571500" rtl="0" algn="l">
              <a:lnSpc>
                <a:spcPct val="90000"/>
              </a:lnSpc>
              <a:spcBef>
                <a:spcPts val="1000"/>
              </a:spcBef>
              <a:spcAft>
                <a:spcPts val="0"/>
              </a:spcAft>
              <a:buClr>
                <a:schemeClr val="dk1"/>
              </a:buClr>
              <a:buSzPts val="2000"/>
              <a:buFont typeface="Calibri"/>
              <a:buAutoNum type="arabicPeriod"/>
            </a:pPr>
            <a:r>
              <a:rPr lang="en-US" sz="2000"/>
              <a:t>Read the quote. “They didn't think they did anything remarkable. They really didn't. I mean we don't know that much about it because they never talked about it.” (Jane Frieder Ellis, Daughter of Morris Frieder ) Why do you think the Frieder's did not talk about what they did to help the refugees? </a:t>
            </a:r>
            <a:endParaRPr/>
          </a:p>
          <a:p>
            <a:pPr indent="-107950" lvl="0" marL="228600" rtl="0" algn="l">
              <a:lnSpc>
                <a:spcPct val="90000"/>
              </a:lnSpc>
              <a:spcBef>
                <a:spcPts val="1000"/>
              </a:spcBef>
              <a:spcAft>
                <a:spcPts val="0"/>
              </a:spcAft>
              <a:buClr>
                <a:schemeClr val="dk1"/>
              </a:buClr>
              <a:buSzPts val="1900"/>
              <a:buNone/>
            </a:pPr>
            <a:r>
              <a:t/>
            </a:r>
            <a:endParaRPr sz="1900"/>
          </a:p>
        </p:txBody>
      </p:sp>
      <p:pic>
        <p:nvPicPr>
          <p:cNvPr descr="A picture containing text&#10;&#10;Description automatically generated" id="103" name="Google Shape;103;p6"/>
          <p:cNvPicPr preferRelativeResize="0"/>
          <p:nvPr/>
        </p:nvPicPr>
        <p:blipFill rotWithShape="1">
          <a:blip r:embed="rId5">
            <a:alphaModFix/>
          </a:blip>
          <a:srcRect b="0" l="0" r="0" t="0"/>
          <a:stretch/>
        </p:blipFill>
        <p:spPr>
          <a:xfrm>
            <a:off x="11406910" y="6451114"/>
            <a:ext cx="708890" cy="28304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 name="Shape 107"/>
        <p:cNvGrpSpPr/>
        <p:nvPr/>
      </p:nvGrpSpPr>
      <p:grpSpPr>
        <a:xfrm>
          <a:off x="0" y="0"/>
          <a:ext cx="0" cy="0"/>
          <a:chOff x="0" y="0"/>
          <a:chExt cx="0" cy="0"/>
        </a:xfrm>
      </p:grpSpPr>
      <p:sp>
        <p:nvSpPr>
          <p:cNvPr id="108" name="Google Shape;108;p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 name="Google Shape;109;p7"/>
          <p:cNvSpPr/>
          <p:nvPr/>
        </p:nvSpPr>
        <p:spPr>
          <a:xfrm>
            <a:off x="0"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 name="Google Shape;110;p7"/>
          <p:cNvSpPr/>
          <p:nvPr/>
        </p:nvSpPr>
        <p:spPr>
          <a:xfrm>
            <a:off x="479211" y="559407"/>
            <a:ext cx="6594522"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indoor, floor, ceiling, room&#10;&#10;Description automatically generated" id="111" name="Google Shape;111;p7"/>
          <p:cNvPicPr preferRelativeResize="0"/>
          <p:nvPr>
            <p:ph idx="1" type="body"/>
          </p:nvPr>
        </p:nvPicPr>
        <p:blipFill rotWithShape="1">
          <a:blip r:embed="rId3">
            <a:alphaModFix/>
          </a:blip>
          <a:srcRect b="-2" l="5263" r="18076" t="0"/>
          <a:stretch/>
        </p:blipFill>
        <p:spPr>
          <a:xfrm>
            <a:off x="644652" y="722376"/>
            <a:ext cx="6263640" cy="5413248"/>
          </a:xfrm>
          <a:prstGeom prst="rect">
            <a:avLst/>
          </a:prstGeom>
          <a:noFill/>
          <a:ln>
            <a:noFill/>
          </a:ln>
        </p:spPr>
      </p:pic>
      <p:sp>
        <p:nvSpPr>
          <p:cNvPr id="112" name="Google Shape;112;p7"/>
          <p:cNvSpPr txBox="1"/>
          <p:nvPr/>
        </p:nvSpPr>
        <p:spPr>
          <a:xfrm>
            <a:off x="7956976" y="1526959"/>
            <a:ext cx="4082624" cy="4959566"/>
          </a:xfrm>
          <a:prstGeom prst="rect">
            <a:avLst/>
          </a:prstGeom>
          <a:noFill/>
          <a:ln>
            <a:noFill/>
          </a:ln>
        </p:spPr>
        <p:txBody>
          <a:bodyPr anchorCtr="0" anchor="t" bIns="45700" lIns="91425" spcFirstLastPara="1" rIns="91425" wrap="square" tIns="45700">
            <a:normAutofit lnSpcReduction="20000"/>
          </a:bodyPr>
          <a:lstStyle/>
          <a:p>
            <a:pPr indent="69850" lvl="0" marL="0" marR="0" rtl="0" algn="l">
              <a:lnSpc>
                <a:spcPct val="90000"/>
              </a:lnSpc>
              <a:spcBef>
                <a:spcPts val="0"/>
              </a:spcBef>
              <a:spcAft>
                <a:spcPts val="0"/>
              </a:spcAft>
              <a:buClr>
                <a:schemeClr val="dk1"/>
              </a:buClr>
              <a:buSzPts val="1100"/>
              <a:buFont typeface="Arial"/>
              <a:buNone/>
            </a:pPr>
            <a:r>
              <a:t/>
            </a:r>
            <a:endParaRPr b="1" sz="1100" u="sng">
              <a:solidFill>
                <a:schemeClr val="dk1"/>
              </a:solidFill>
              <a:latin typeface="Calibri"/>
              <a:ea typeface="Calibri"/>
              <a:cs typeface="Calibri"/>
              <a:sym typeface="Calibri"/>
              <a:hlinkClick r:id="rId4">
                <a:extLst>
                  <a:ext uri="{A12FA001-AC4F-418D-AE19-62706E023703}">
                    <ahyp:hlinkClr val="tx"/>
                  </a:ext>
                </a:extLst>
              </a:hlinkClick>
            </a:endParaRPr>
          </a:p>
          <a:p>
            <a:pPr indent="-457200" lvl="0" marL="457200" marR="0" rtl="0" algn="l">
              <a:lnSpc>
                <a:spcPct val="90000"/>
              </a:lnSpc>
              <a:spcBef>
                <a:spcPts val="1000"/>
              </a:spcBef>
              <a:spcAft>
                <a:spcPts val="0"/>
              </a:spcAft>
              <a:buClr>
                <a:schemeClr val="dk1"/>
              </a:buClr>
              <a:buSzPts val="2000"/>
              <a:buFont typeface="Arial"/>
              <a:buAutoNum type="arabicPeriod"/>
            </a:pPr>
            <a:r>
              <a:rPr lang="en-US" sz="2000">
                <a:solidFill>
                  <a:schemeClr val="dk1"/>
                </a:solidFill>
                <a:latin typeface="Calibri"/>
                <a:ea typeface="Calibri"/>
                <a:cs typeface="Calibri"/>
                <a:sym typeface="Calibri"/>
              </a:rPr>
              <a:t>Watch the </a:t>
            </a:r>
            <a:r>
              <a:rPr lang="en-US" sz="2000" u="sng">
                <a:solidFill>
                  <a:schemeClr val="dk1"/>
                </a:solidFill>
                <a:latin typeface="Calibri"/>
                <a:ea typeface="Calibri"/>
                <a:cs typeface="Calibri"/>
                <a:sym typeface="Calibri"/>
                <a:hlinkClick r:id="rId5">
                  <a:extLst>
                    <a:ext uri="{A12FA001-AC4F-418D-AE19-62706E023703}">
                      <ahyp:hlinkClr val="tx"/>
                    </a:ext>
                  </a:extLst>
                </a:hlinkClick>
              </a:rPr>
              <a:t>Tour Clip</a:t>
            </a:r>
            <a:r>
              <a:rPr lang="en-US" sz="2000">
                <a:solidFill>
                  <a:schemeClr val="dk1"/>
                </a:solidFill>
                <a:latin typeface="Calibri"/>
                <a:ea typeface="Calibri"/>
                <a:cs typeface="Calibri"/>
                <a:sym typeface="Calibri"/>
              </a:rPr>
              <a:t> . What are three things you learned about Jewish life before World War II?</a:t>
            </a:r>
            <a:endParaRPr/>
          </a:p>
          <a:p>
            <a:pPr indent="-330200" lvl="0" marL="457200" marR="0" rtl="0" algn="l">
              <a:lnSpc>
                <a:spcPct val="90000"/>
              </a:lnSpc>
              <a:spcBef>
                <a:spcPts val="10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330200" lvl="0" marL="457200" marR="0" rtl="0" algn="l">
              <a:lnSpc>
                <a:spcPct val="90000"/>
              </a:lnSpc>
              <a:spcBef>
                <a:spcPts val="10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457200" lvl="0" marL="457200" marR="0" rtl="0" algn="l">
              <a:lnSpc>
                <a:spcPct val="90000"/>
              </a:lnSpc>
              <a:spcBef>
                <a:spcPts val="1000"/>
              </a:spcBef>
              <a:spcAft>
                <a:spcPts val="0"/>
              </a:spcAft>
              <a:buClr>
                <a:schemeClr val="dk1"/>
              </a:buClr>
              <a:buSzPts val="2000"/>
              <a:buFont typeface="Arial"/>
              <a:buAutoNum type="arabicPeriod"/>
            </a:pPr>
            <a:r>
              <a:rPr lang="en-US" sz="2000">
                <a:solidFill>
                  <a:schemeClr val="dk1"/>
                </a:solidFill>
                <a:latin typeface="Calibri"/>
                <a:ea typeface="Calibri"/>
                <a:cs typeface="Calibri"/>
                <a:sym typeface="Calibri"/>
              </a:rPr>
              <a:t>What did you learn about Jews in Manila? </a:t>
            </a:r>
            <a:endParaRPr/>
          </a:p>
          <a:p>
            <a:pPr indent="0" lvl="0" marL="0" marR="0" rtl="0" algn="l">
              <a:lnSpc>
                <a:spcPct val="90000"/>
              </a:lnSpc>
              <a:spcBef>
                <a:spcPts val="1000"/>
              </a:spcBef>
              <a:spcAft>
                <a:spcPts val="0"/>
              </a:spcAft>
              <a:buClr>
                <a:schemeClr val="dk1"/>
              </a:buClr>
              <a:buSzPts val="2000"/>
              <a:buFont typeface="Arial"/>
              <a:buNone/>
            </a:pPr>
            <a:r>
              <a:t/>
            </a:r>
            <a:endParaRPr b="1" sz="2000" u="sng">
              <a:solidFill>
                <a:schemeClr val="dk1"/>
              </a:solidFill>
              <a:latin typeface="Calibri"/>
              <a:ea typeface="Calibri"/>
              <a:cs typeface="Calibri"/>
              <a:sym typeface="Calibri"/>
              <a:hlinkClick r:id="rId6">
                <a:extLst>
                  <a:ext uri="{A12FA001-AC4F-418D-AE19-62706E023703}">
                    <ahyp:hlinkClr val="tx"/>
                  </a:ext>
                </a:extLst>
              </a:hlinkClick>
            </a:endParaRPr>
          </a:p>
          <a:p>
            <a:pPr indent="127000" lvl="0" marL="0" marR="0" rtl="0" algn="l">
              <a:lnSpc>
                <a:spcPct val="90000"/>
              </a:lnSpc>
              <a:spcBef>
                <a:spcPts val="1000"/>
              </a:spcBef>
              <a:spcAft>
                <a:spcPts val="0"/>
              </a:spcAft>
              <a:buClr>
                <a:schemeClr val="dk1"/>
              </a:buClr>
              <a:buSzPts val="2000"/>
              <a:buFont typeface="Arial"/>
              <a:buNone/>
            </a:pPr>
            <a:r>
              <a:t/>
            </a:r>
            <a:endParaRPr b="1" sz="2000" u="sng">
              <a:solidFill>
                <a:schemeClr val="dk1"/>
              </a:solidFill>
              <a:latin typeface="Calibri"/>
              <a:ea typeface="Calibri"/>
              <a:cs typeface="Calibri"/>
              <a:sym typeface="Calibri"/>
              <a:hlinkClick r:id="rId7">
                <a:extLst>
                  <a:ext uri="{A12FA001-AC4F-418D-AE19-62706E023703}">
                    <ahyp:hlinkClr val="tx"/>
                  </a:ext>
                </a:extLst>
              </a:hlinkClick>
            </a:endParaRPr>
          </a:p>
          <a:p>
            <a:pPr indent="0" lvl="0" marL="0" marR="0" rtl="0" algn="l">
              <a:lnSpc>
                <a:spcPct val="90000"/>
              </a:lnSpc>
              <a:spcBef>
                <a:spcPts val="10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000"/>
              <a:buFont typeface="Arial"/>
              <a:buNone/>
            </a:pPr>
            <a:r>
              <a:rPr lang="en-US" sz="2000">
                <a:solidFill>
                  <a:schemeClr val="dk1"/>
                </a:solidFill>
                <a:latin typeface="Calibri"/>
                <a:ea typeface="Calibri"/>
                <a:cs typeface="Calibri"/>
                <a:sym typeface="Calibri"/>
              </a:rPr>
              <a:t>Learn More: </a:t>
            </a:r>
            <a:r>
              <a:rPr b="1" lang="en-US" sz="2000" u="sng">
                <a:solidFill>
                  <a:schemeClr val="dk1"/>
                </a:solidFill>
                <a:latin typeface="Calibri"/>
                <a:ea typeface="Calibri"/>
                <a:cs typeface="Calibri"/>
                <a:sym typeface="Calibri"/>
                <a:hlinkClick r:id="rId8">
                  <a:extLst>
                    <a:ext uri="{A12FA001-AC4F-418D-AE19-62706E023703}">
                      <ahyp:hlinkClr val="tx"/>
                    </a:ext>
                  </a:extLst>
                </a:hlinkClick>
              </a:rPr>
              <a:t>Jewish Life before World War II</a:t>
            </a:r>
            <a:endParaRPr sz="20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a:p>
            <a:pPr indent="-158750" lvl="0" marL="228600" marR="0" rtl="0" algn="l">
              <a:lnSpc>
                <a:spcPct val="90000"/>
              </a:lnSpc>
              <a:spcBef>
                <a:spcPts val="1000"/>
              </a:spcBef>
              <a:spcAft>
                <a:spcPts val="0"/>
              </a:spcAft>
              <a:buClr>
                <a:schemeClr val="dk1"/>
              </a:buClr>
              <a:buSzPts val="1100"/>
              <a:buFont typeface="Arial"/>
              <a:buNone/>
            </a:pPr>
            <a:r>
              <a:t/>
            </a:r>
            <a:endParaRPr sz="1100">
              <a:solidFill>
                <a:schemeClr val="dk1"/>
              </a:solidFill>
              <a:latin typeface="Calibri"/>
              <a:ea typeface="Calibri"/>
              <a:cs typeface="Calibri"/>
              <a:sym typeface="Calibri"/>
            </a:endParaRPr>
          </a:p>
        </p:txBody>
      </p:sp>
      <p:sp>
        <p:nvSpPr>
          <p:cNvPr id="113" name="Google Shape;113;p7"/>
          <p:cNvSpPr txBox="1"/>
          <p:nvPr>
            <p:ph type="title"/>
          </p:nvPr>
        </p:nvSpPr>
        <p:spPr>
          <a:xfrm>
            <a:off x="7625919" y="71021"/>
            <a:ext cx="4566082" cy="145593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Black"/>
              <a:buNone/>
            </a:pPr>
            <a:r>
              <a:rPr lang="en-US">
                <a:latin typeface="Libre Franklin Black"/>
                <a:ea typeface="Libre Franklin Black"/>
                <a:cs typeface="Libre Franklin Black"/>
                <a:sym typeface="Libre Franklin Black"/>
              </a:rPr>
              <a:t>Mosaic </a:t>
            </a:r>
            <a:br>
              <a:rPr lang="en-US">
                <a:latin typeface="Libre Franklin Black"/>
                <a:ea typeface="Libre Franklin Black"/>
                <a:cs typeface="Libre Franklin Black"/>
                <a:sym typeface="Libre Franklin Black"/>
              </a:rPr>
            </a:br>
            <a:r>
              <a:rPr lang="en-US">
                <a:latin typeface="Libre Franklin Black"/>
                <a:ea typeface="Libre Franklin Black"/>
                <a:cs typeface="Libre Franklin Black"/>
                <a:sym typeface="Libre Franklin Black"/>
              </a:rPr>
              <a:t>Jewish Life</a:t>
            </a:r>
            <a:endParaRPr/>
          </a:p>
        </p:txBody>
      </p:sp>
      <p:pic>
        <p:nvPicPr>
          <p:cNvPr descr="A picture containing text&#10;&#10;Description automatically generated" id="114" name="Google Shape;114;p7"/>
          <p:cNvPicPr preferRelativeResize="0"/>
          <p:nvPr/>
        </p:nvPicPr>
        <p:blipFill rotWithShape="1">
          <a:blip r:embed="rId9">
            <a:alphaModFix/>
          </a:blip>
          <a:srcRect b="0" l="0" r="0" t="0"/>
          <a:stretch/>
        </p:blipFill>
        <p:spPr>
          <a:xfrm>
            <a:off x="11406910" y="6451114"/>
            <a:ext cx="708890" cy="28304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sp>
        <p:nvSpPr>
          <p:cNvPr id="119" name="Google Shape;119;p8"/>
          <p:cNvSpPr/>
          <p:nvPr/>
        </p:nvSpPr>
        <p:spPr>
          <a:xfrm>
            <a:off x="4708357" y="3509963"/>
            <a:ext cx="7092215" cy="2967839"/>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0" name="Google Shape;120;p8"/>
          <p:cNvSpPr txBox="1"/>
          <p:nvPr>
            <p:ph type="title"/>
          </p:nvPr>
        </p:nvSpPr>
        <p:spPr>
          <a:xfrm>
            <a:off x="4848837" y="3070372"/>
            <a:ext cx="6690250" cy="2372714"/>
          </a:xfrm>
          <a:prstGeom prst="rect">
            <a:avLst/>
          </a:prstGeom>
          <a:noFill/>
          <a:ln>
            <a:noFill/>
          </a:ln>
        </p:spPr>
        <p:txBody>
          <a:bodyPr anchorCtr="0" anchor="b" bIns="45700" lIns="91425" spcFirstLastPara="1" rIns="91425" wrap="square" tIns="45700">
            <a:noAutofit/>
          </a:bodyPr>
          <a:lstStyle/>
          <a:p>
            <a:pPr indent="0" lvl="0" marL="0" marR="0" rtl="0" algn="l">
              <a:lnSpc>
                <a:spcPct val="107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The Philippines is an archipelago country in Southeast Asia in the western Pacific Ocean. At the end of the Spanish-American War in 1898, the Philippines became a U.S. territory under the administration of the United States. In 1935, the first national presidential election took place, making Manuel Quezon the first President of the Philippine Commonwealth.  </a:t>
            </a:r>
            <a:endParaRPr sz="2000">
              <a:solidFill>
                <a:schemeClr val="lt1"/>
              </a:solidFill>
              <a:latin typeface="Calibri"/>
              <a:ea typeface="Calibri"/>
              <a:cs typeface="Calibri"/>
              <a:sym typeface="Calibri"/>
            </a:endParaRPr>
          </a:p>
        </p:txBody>
      </p:sp>
      <p:cxnSp>
        <p:nvCxnSpPr>
          <p:cNvPr id="121" name="Google Shape;121;p8"/>
          <p:cNvCxnSpPr/>
          <p:nvPr/>
        </p:nvCxnSpPr>
        <p:spPr>
          <a:xfrm>
            <a:off x="5138287" y="5443086"/>
            <a:ext cx="6400800" cy="0"/>
          </a:xfrm>
          <a:prstGeom prst="straightConnector1">
            <a:avLst/>
          </a:prstGeom>
          <a:noFill/>
          <a:ln cap="flat" cmpd="sng" w="22225">
            <a:solidFill>
              <a:srgbClr val="D9D9D9"/>
            </a:solidFill>
            <a:prstDash val="solid"/>
            <a:miter lim="800000"/>
            <a:headEnd len="sm" w="sm" type="none"/>
            <a:tailEnd len="sm" w="sm" type="none"/>
          </a:ln>
        </p:spPr>
      </p:cxnSp>
      <p:pic>
        <p:nvPicPr>
          <p:cNvPr descr="Map&#10;&#10;Description automatically generated" id="122" name="Google Shape;122;p8"/>
          <p:cNvPicPr preferRelativeResize="0"/>
          <p:nvPr>
            <p:ph idx="1" type="body"/>
          </p:nvPr>
        </p:nvPicPr>
        <p:blipFill rotWithShape="1">
          <a:blip r:embed="rId3">
            <a:alphaModFix/>
          </a:blip>
          <a:srcRect b="-3" l="0" r="-3" t="2349"/>
          <a:stretch/>
        </p:blipFill>
        <p:spPr>
          <a:xfrm>
            <a:off x="317635" y="321733"/>
            <a:ext cx="4160452" cy="6214534"/>
          </a:xfrm>
          <a:prstGeom prst="rect">
            <a:avLst/>
          </a:prstGeom>
          <a:noFill/>
          <a:ln>
            <a:noFill/>
          </a:ln>
        </p:spPr>
      </p:pic>
      <p:pic>
        <p:nvPicPr>
          <p:cNvPr descr="Map&#10;&#10;Description automatically generated" id="123" name="Google Shape;123;p8"/>
          <p:cNvPicPr preferRelativeResize="0"/>
          <p:nvPr>
            <p:ph idx="2" type="body"/>
          </p:nvPr>
        </p:nvPicPr>
        <p:blipFill rotWithShape="1">
          <a:blip r:embed="rId4">
            <a:alphaModFix/>
          </a:blip>
          <a:srcRect b="17928" l="0" r="2" t="7973"/>
          <a:stretch/>
        </p:blipFill>
        <p:spPr>
          <a:xfrm>
            <a:off x="4654296" y="299363"/>
            <a:ext cx="7217085" cy="3008188"/>
          </a:xfrm>
          <a:prstGeom prst="rect">
            <a:avLst/>
          </a:prstGeom>
          <a:noFill/>
          <a:ln>
            <a:noFill/>
          </a:ln>
        </p:spPr>
      </p:pic>
      <p:sp>
        <p:nvSpPr>
          <p:cNvPr id="124" name="Google Shape;124;p8"/>
          <p:cNvSpPr/>
          <p:nvPr/>
        </p:nvSpPr>
        <p:spPr>
          <a:xfrm>
            <a:off x="10908145" y="1911927"/>
            <a:ext cx="295564" cy="563321"/>
          </a:xfrm>
          <a:prstGeom prst="ellipse">
            <a:avLst/>
          </a:prstGeom>
          <a:no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 name="Google Shape;125;p8"/>
          <p:cNvSpPr txBox="1"/>
          <p:nvPr/>
        </p:nvSpPr>
        <p:spPr>
          <a:xfrm>
            <a:off x="4848837" y="5645499"/>
            <a:ext cx="5246507" cy="646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600">
              <a:solidFill>
                <a:schemeClr val="lt1"/>
              </a:solidFill>
              <a:latin typeface="Calibri"/>
              <a:ea typeface="Calibri"/>
              <a:cs typeface="Calibri"/>
              <a:sym typeface="Calibri"/>
            </a:endParaRPr>
          </a:p>
          <a:p>
            <a:pPr indent="0" lvl="0" marL="0" marR="0" rtl="0" algn="l">
              <a:spcBef>
                <a:spcPts val="0"/>
              </a:spcBef>
              <a:spcAft>
                <a:spcPts val="0"/>
              </a:spcAft>
              <a:buNone/>
            </a:pPr>
            <a:r>
              <a:rPr lang="en-US" sz="2000">
                <a:solidFill>
                  <a:schemeClr val="lt1"/>
                </a:solidFill>
                <a:latin typeface="Calibri"/>
                <a:ea typeface="Calibri"/>
                <a:cs typeface="Calibri"/>
                <a:sym typeface="Calibri"/>
              </a:rPr>
              <a:t>Learn More: </a:t>
            </a:r>
            <a:r>
              <a:rPr lang="en-US" sz="2000" u="sng">
                <a:solidFill>
                  <a:schemeClr val="lt1"/>
                </a:solidFill>
                <a:latin typeface="Calibri"/>
                <a:ea typeface="Calibri"/>
                <a:cs typeface="Calibri"/>
                <a:sym typeface="Calibri"/>
                <a:hlinkClick r:id="rId5">
                  <a:extLst>
                    <a:ext uri="{A12FA001-AC4F-418D-AE19-62706E023703}">
                      <ahyp:hlinkClr val="tx"/>
                    </a:ext>
                  </a:extLst>
                </a:hlinkClick>
              </a:rPr>
              <a:t>The Philippines </a:t>
            </a:r>
            <a:endParaRPr sz="2000">
              <a:solidFill>
                <a:schemeClr val="lt1"/>
              </a:solidFill>
              <a:latin typeface="Calibri"/>
              <a:ea typeface="Calibri"/>
              <a:cs typeface="Calibri"/>
              <a:sym typeface="Calibri"/>
            </a:endParaRPr>
          </a:p>
        </p:txBody>
      </p:sp>
      <p:pic>
        <p:nvPicPr>
          <p:cNvPr descr="Text&#10;&#10;Description automatically generated with low confidence" id="126" name="Google Shape;126;p8"/>
          <p:cNvPicPr preferRelativeResize="0"/>
          <p:nvPr/>
        </p:nvPicPr>
        <p:blipFill rotWithShape="1">
          <a:blip r:embed="rId6">
            <a:alphaModFix/>
          </a:blip>
          <a:srcRect b="0" l="0" r="0" t="0"/>
          <a:stretch/>
        </p:blipFill>
        <p:spPr>
          <a:xfrm>
            <a:off x="10945090" y="6078560"/>
            <a:ext cx="630942" cy="2519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 name="Shape 130"/>
        <p:cNvGrpSpPr/>
        <p:nvPr/>
      </p:nvGrpSpPr>
      <p:grpSpPr>
        <a:xfrm>
          <a:off x="0" y="0"/>
          <a:ext cx="0" cy="0"/>
          <a:chOff x="0" y="0"/>
          <a:chExt cx="0" cy="0"/>
        </a:xfrm>
      </p:grpSpPr>
      <p:sp>
        <p:nvSpPr>
          <p:cNvPr id="131" name="Google Shape;131;p9"/>
          <p:cNvSpPr txBox="1"/>
          <p:nvPr>
            <p:ph idx="1" type="body"/>
          </p:nvPr>
        </p:nvSpPr>
        <p:spPr>
          <a:xfrm>
            <a:off x="0" y="1317919"/>
            <a:ext cx="4387133" cy="3555641"/>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dk1"/>
              </a:buClr>
              <a:buSzPts val="2000"/>
              <a:buFont typeface="Calibri"/>
              <a:buAutoNum type="arabicPeriod"/>
            </a:pPr>
            <a:r>
              <a:rPr lang="en-US" sz="2000"/>
              <a:t>Watch the </a:t>
            </a:r>
            <a:r>
              <a:rPr lang="en-US" sz="2000" u="sng">
                <a:solidFill>
                  <a:schemeClr val="hlink"/>
                </a:solidFill>
                <a:hlinkClick r:id="rId3"/>
              </a:rPr>
              <a:t>Tour Clip</a:t>
            </a:r>
            <a:r>
              <a:rPr lang="en-US" sz="2000"/>
              <a:t>. What did you learn about Al Miller’s &amp; Lotte Cassel’s fathers? What does this tell you about how they saw themselves? </a:t>
            </a:r>
            <a:endParaRPr/>
          </a:p>
          <a:p>
            <a:pPr indent="-330200" lvl="0" marL="457200" rtl="0" algn="l">
              <a:lnSpc>
                <a:spcPct val="90000"/>
              </a:lnSpc>
              <a:spcBef>
                <a:spcPts val="1000"/>
              </a:spcBef>
              <a:spcAft>
                <a:spcPts val="0"/>
              </a:spcAft>
              <a:buClr>
                <a:schemeClr val="dk1"/>
              </a:buClr>
              <a:buSzPts val="2000"/>
              <a:buFont typeface="Calibri"/>
              <a:buNone/>
            </a:pPr>
            <a:r>
              <a:t/>
            </a:r>
            <a:endParaRPr sz="2000"/>
          </a:p>
          <a:p>
            <a:pPr indent="-330200" lvl="0" marL="457200" rtl="0" algn="l">
              <a:lnSpc>
                <a:spcPct val="90000"/>
              </a:lnSpc>
              <a:spcBef>
                <a:spcPts val="1000"/>
              </a:spcBef>
              <a:spcAft>
                <a:spcPts val="0"/>
              </a:spcAft>
              <a:buClr>
                <a:schemeClr val="dk1"/>
              </a:buClr>
              <a:buSzPts val="2000"/>
              <a:buFont typeface="Calibri"/>
              <a:buNone/>
            </a:pPr>
            <a:r>
              <a:t/>
            </a:r>
            <a:endParaRPr sz="2000"/>
          </a:p>
          <a:p>
            <a:pPr indent="-457200" lvl="0" marL="457200" rtl="0" algn="l">
              <a:lnSpc>
                <a:spcPct val="90000"/>
              </a:lnSpc>
              <a:spcBef>
                <a:spcPts val="1000"/>
              </a:spcBef>
              <a:spcAft>
                <a:spcPts val="0"/>
              </a:spcAft>
              <a:buClr>
                <a:schemeClr val="dk1"/>
              </a:buClr>
              <a:buSzPts val="2000"/>
              <a:buFont typeface="Calibri"/>
              <a:buAutoNum type="arabicPeriod"/>
            </a:pPr>
            <a:r>
              <a:rPr lang="en-US" sz="2000"/>
              <a:t>What was the population of Germany in 1933? Did this surprise you, if yes why, if no why?</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Clr>
                <a:schemeClr val="dk1"/>
              </a:buClr>
              <a:buSzPts val="2000"/>
              <a:buNone/>
            </a:pPr>
            <a:r>
              <a:rPr lang="en-US" sz="2000"/>
              <a:t>Learn More: </a:t>
            </a:r>
            <a:r>
              <a:rPr lang="en-US" sz="2000" u="sng">
                <a:solidFill>
                  <a:schemeClr val="hlink"/>
                </a:solidFill>
                <a:hlinkClick r:id="rId4"/>
              </a:rPr>
              <a:t>Jewish Life in Prewar Germany</a:t>
            </a:r>
            <a:br>
              <a:rPr lang="en-US" sz="2000"/>
            </a:br>
            <a:endParaRPr sz="2000"/>
          </a:p>
        </p:txBody>
      </p:sp>
      <p:sp>
        <p:nvSpPr>
          <p:cNvPr id="132" name="Google Shape;132;p9"/>
          <p:cNvSpPr/>
          <p:nvPr/>
        </p:nvSpPr>
        <p:spPr>
          <a:xfrm>
            <a:off x="4639056"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 name="Google Shape;133;p9"/>
          <p:cNvSpPr/>
          <p:nvPr/>
        </p:nvSpPr>
        <p:spPr>
          <a:xfrm>
            <a:off x="5123688" y="557784"/>
            <a:ext cx="6584098"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indoor, lots, bunch&#10;&#10;Description automatically generated" id="134" name="Google Shape;134;p9"/>
          <p:cNvPicPr preferRelativeResize="0"/>
          <p:nvPr/>
        </p:nvPicPr>
        <p:blipFill rotWithShape="1">
          <a:blip r:embed="rId5">
            <a:alphaModFix/>
          </a:blip>
          <a:srcRect b="17745" l="0" r="0" t="7255"/>
          <a:stretch/>
        </p:blipFill>
        <p:spPr>
          <a:xfrm>
            <a:off x="5405862" y="1734439"/>
            <a:ext cx="6019331" cy="3385875"/>
          </a:xfrm>
          <a:prstGeom prst="rect">
            <a:avLst/>
          </a:prstGeom>
          <a:noFill/>
          <a:ln>
            <a:noFill/>
          </a:ln>
        </p:spPr>
      </p:pic>
      <p:pic>
        <p:nvPicPr>
          <p:cNvPr descr="Text&#10;&#10;Description automatically generated with low confidence" id="135" name="Google Shape;135;p9"/>
          <p:cNvPicPr preferRelativeResize="0"/>
          <p:nvPr/>
        </p:nvPicPr>
        <p:blipFill rotWithShape="1">
          <a:blip r:embed="rId6">
            <a:alphaModFix/>
          </a:blip>
          <a:srcRect b="0" l="0" r="0" t="0"/>
          <a:stretch/>
        </p:blipFill>
        <p:spPr>
          <a:xfrm>
            <a:off x="11425193" y="6507416"/>
            <a:ext cx="630942" cy="251922"/>
          </a:xfrm>
          <a:prstGeom prst="rect">
            <a:avLst/>
          </a:prstGeom>
          <a:noFill/>
          <a:ln>
            <a:noFill/>
          </a:ln>
        </p:spPr>
      </p:pic>
      <p:sp>
        <p:nvSpPr>
          <p:cNvPr id="136" name="Google Shape;136;p9"/>
          <p:cNvSpPr txBox="1"/>
          <p:nvPr/>
        </p:nvSpPr>
        <p:spPr>
          <a:xfrm>
            <a:off x="289841" y="440842"/>
            <a:ext cx="335937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chemeClr val="dk1"/>
                </a:solidFill>
                <a:latin typeface="Libre Franklin Black"/>
                <a:ea typeface="Libre Franklin Black"/>
                <a:cs typeface="Libre Franklin Black"/>
                <a:sym typeface="Libre Franklin Black"/>
              </a:rPr>
              <a:t>Origins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2020-12-17T20:59:55Z</dcterms:created>
  <dc:creator>Jodi Elowitz</dc:creator>
</cp:coreProperties>
</file>